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33" r:id="rId4"/>
    <p:sldMasterId id="2147493549" r:id="rId5"/>
  </p:sldMasterIdLst>
  <p:notesMasterIdLst>
    <p:notesMasterId r:id="rId61"/>
  </p:notesMasterIdLst>
  <p:sldIdLst>
    <p:sldId id="285" r:id="rId6"/>
    <p:sldId id="346" r:id="rId7"/>
    <p:sldId id="383" r:id="rId8"/>
    <p:sldId id="435" r:id="rId9"/>
    <p:sldId id="367" r:id="rId10"/>
    <p:sldId id="413" r:id="rId11"/>
    <p:sldId id="420" r:id="rId12"/>
    <p:sldId id="368" r:id="rId13"/>
    <p:sldId id="371" r:id="rId14"/>
    <p:sldId id="392" r:id="rId15"/>
    <p:sldId id="390" r:id="rId16"/>
    <p:sldId id="393" r:id="rId17"/>
    <p:sldId id="391" r:id="rId18"/>
    <p:sldId id="402" r:id="rId19"/>
    <p:sldId id="410" r:id="rId20"/>
    <p:sldId id="395" r:id="rId21"/>
    <p:sldId id="394" r:id="rId22"/>
    <p:sldId id="398" r:id="rId23"/>
    <p:sldId id="403" r:id="rId24"/>
    <p:sldId id="404" r:id="rId25"/>
    <p:sldId id="405" r:id="rId26"/>
    <p:sldId id="409" r:id="rId27"/>
    <p:sldId id="401" r:id="rId28"/>
    <p:sldId id="406" r:id="rId29"/>
    <p:sldId id="411" r:id="rId30"/>
    <p:sldId id="416" r:id="rId31"/>
    <p:sldId id="417" r:id="rId32"/>
    <p:sldId id="418" r:id="rId33"/>
    <p:sldId id="419" r:id="rId34"/>
    <p:sldId id="421" r:id="rId35"/>
    <p:sldId id="422" r:id="rId36"/>
    <p:sldId id="397" r:id="rId37"/>
    <p:sldId id="376" r:id="rId38"/>
    <p:sldId id="426" r:id="rId39"/>
    <p:sldId id="438" r:id="rId40"/>
    <p:sldId id="439" r:id="rId41"/>
    <p:sldId id="440" r:id="rId42"/>
    <p:sldId id="441" r:id="rId43"/>
    <p:sldId id="433" r:id="rId44"/>
    <p:sldId id="434" r:id="rId45"/>
    <p:sldId id="375" r:id="rId46"/>
    <p:sldId id="374" r:id="rId47"/>
    <p:sldId id="442" r:id="rId48"/>
    <p:sldId id="443" r:id="rId49"/>
    <p:sldId id="444" r:id="rId50"/>
    <p:sldId id="445" r:id="rId51"/>
    <p:sldId id="446" r:id="rId52"/>
    <p:sldId id="447" r:id="rId53"/>
    <p:sldId id="448" r:id="rId54"/>
    <p:sldId id="449" r:id="rId55"/>
    <p:sldId id="450" r:id="rId56"/>
    <p:sldId id="451" r:id="rId57"/>
    <p:sldId id="381" r:id="rId58"/>
    <p:sldId id="452" r:id="rId59"/>
    <p:sldId id="296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016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60" userDrawn="1">
          <p15:clr>
            <a:srgbClr val="A4A3A4"/>
          </p15:clr>
        </p15:guide>
        <p15:guide id="5" orient="horz" pos="1008" userDrawn="1">
          <p15:clr>
            <a:srgbClr val="A4A3A4"/>
          </p15:clr>
        </p15:guide>
        <p15:guide id="6" pos="432" userDrawn="1">
          <p15:clr>
            <a:srgbClr val="A4A3A4"/>
          </p15:clr>
        </p15:guide>
        <p15:guide id="7" pos="5479" userDrawn="1">
          <p15:clr>
            <a:srgbClr val="A4A3A4"/>
          </p15:clr>
        </p15:guide>
        <p15:guide id="8" pos="2879" userDrawn="1">
          <p15:clr>
            <a:srgbClr val="A4A3A4"/>
          </p15:clr>
        </p15:guide>
        <p15:guide id="9" orient="horz" pos="565" userDrawn="1">
          <p15:clr>
            <a:srgbClr val="A4A3A4"/>
          </p15:clr>
        </p15:guide>
        <p15:guide id="10" pos="4781" userDrawn="1">
          <p15:clr>
            <a:srgbClr val="A4A3A4"/>
          </p15:clr>
        </p15:guide>
        <p15:guide id="11" pos="5471" userDrawn="1">
          <p15:clr>
            <a:srgbClr val="A4A3A4"/>
          </p15:clr>
        </p15:guide>
        <p15:guide id="12" pos="4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2D"/>
    <a:srgbClr val="EDEDEB"/>
    <a:srgbClr val="DBD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0847" autoAdjust="0"/>
    <p:restoredTop sz="94683"/>
  </p:normalViewPr>
  <p:slideViewPr>
    <p:cSldViewPr snapToGrid="0" snapToObjects="1">
      <p:cViewPr varScale="1">
        <p:scale>
          <a:sx n="68" d="100"/>
          <a:sy n="68" d="100"/>
        </p:scale>
        <p:origin x="1368" y="72"/>
      </p:cViewPr>
      <p:guideLst>
        <p:guide orient="horz" pos="4016"/>
        <p:guide orient="horz" pos="2160"/>
        <p:guide orient="horz" pos="160"/>
        <p:guide orient="horz" pos="1008"/>
        <p:guide pos="432"/>
        <p:guide pos="5479"/>
        <p:guide pos="2879"/>
        <p:guide orient="horz" pos="565"/>
        <p:guide pos="4781"/>
        <p:guide pos="5471"/>
        <p:guide pos="4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2E0F2-B694-C44C-A396-27B6C59A926F}" type="datetimeFigureOut">
              <a:rPr lang="en-US" smtClean="0"/>
              <a:t>2018-10-22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6F44A-B88D-2946-8FFA-91DB132F0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4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 –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5610496"/>
            <a:chOff x="0" y="0"/>
            <a:chExt cx="9144000" cy="5610496"/>
          </a:xfrm>
          <a:solidFill>
            <a:schemeClr val="bg1"/>
          </a:solidFill>
        </p:grpSpPr>
        <p:sp>
          <p:nvSpPr>
            <p:cNvPr id="11" name="Rectangle 25"/>
            <p:cNvSpPr>
              <a:spLocks noChangeAspect="1"/>
            </p:cNvSpPr>
            <p:nvPr/>
          </p:nvSpPr>
          <p:spPr>
            <a:xfrm rot="10800000">
              <a:off x="673068" y="5290456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53006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39914"/>
            <a:ext cx="5943600" cy="2479879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0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Presentation Title Here</a:t>
            </a:r>
          </a:p>
        </p:txBody>
      </p:sp>
      <p:sp>
        <p:nvSpPr>
          <p:cNvPr id="20" name="Text Placeholder 10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685800" y="4525135"/>
            <a:ext cx="5943600" cy="679451"/>
          </a:xfrm>
        </p:spPr>
        <p:txBody>
          <a:bodyPr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subheading here if needed</a:t>
            </a:r>
          </a:p>
        </p:txBody>
      </p:sp>
      <p:sp>
        <p:nvSpPr>
          <p:cNvPr id="21" name="Text Placeholder 18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4570414" y="621792"/>
            <a:ext cx="4116387" cy="748912"/>
          </a:xfrm>
        </p:spPr>
        <p:txBody>
          <a:bodyPr>
            <a:normAutofit/>
          </a:bodyPr>
          <a:lstStyle>
            <a:lvl1pPr algn="r">
              <a:lnSpc>
                <a:spcPct val="125000"/>
              </a:lnSpc>
              <a:spcBef>
                <a:spcPts val="0"/>
              </a:spcBef>
              <a:defRPr sz="14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Division Name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85800" y="5833537"/>
            <a:ext cx="5943600" cy="768096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subtitle or date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025" y="453233"/>
            <a:ext cx="227617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2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57800" y="0"/>
            <a:ext cx="3886200" cy="3452178"/>
          </a:xfrm>
          <a:custGeom>
            <a:avLst/>
            <a:gdLst/>
            <a:ahLst/>
            <a:cxnLst/>
            <a:rect l="l" t="t" r="r" b="b"/>
            <a:pathLst>
              <a:path w="3886200" h="3452178">
                <a:moveTo>
                  <a:pt x="0" y="0"/>
                </a:moveTo>
                <a:lnTo>
                  <a:pt x="3886200" y="0"/>
                </a:lnTo>
                <a:lnTo>
                  <a:pt x="3886200" y="3132138"/>
                </a:lnTo>
                <a:lnTo>
                  <a:pt x="769440" y="3132138"/>
                </a:lnTo>
                <a:lnTo>
                  <a:pt x="630675" y="3418823"/>
                </a:lnTo>
                <a:cubicBezTo>
                  <a:pt x="608170" y="3464523"/>
                  <a:pt x="579488" y="3462053"/>
                  <a:pt x="559454" y="3418823"/>
                </a:cubicBezTo>
                <a:lnTo>
                  <a:pt x="420688" y="3132138"/>
                </a:lnTo>
                <a:lnTo>
                  <a:pt x="0" y="3132138"/>
                </a:ln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8490" y="3601209"/>
            <a:ext cx="3008313" cy="83318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1600" b="1" i="0" cap="none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subhead or caption for image above.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78490" y="4528303"/>
            <a:ext cx="3008313" cy="175821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your paragraph here.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2" y="846705"/>
            <a:ext cx="3884612" cy="172271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000" b="1" i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Click to edit headline here.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1" y="2707221"/>
            <a:ext cx="3884613" cy="3529543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your paragraph here.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069849" y="6364224"/>
            <a:ext cx="4113524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6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2" y="846705"/>
            <a:ext cx="3884612" cy="172271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000" b="1" i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Click to edit headline here.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1" y="2707221"/>
            <a:ext cx="3884613" cy="3529543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your paragraph here.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069849" y="6364224"/>
            <a:ext cx="4113524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254627" y="0"/>
            <a:ext cx="388937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61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08327"/>
          </a:xfrm>
          <a:custGeom>
            <a:avLst/>
            <a:gdLst/>
            <a:ahLst/>
            <a:cxnLst/>
            <a:rect l="l" t="t" r="r" b="b"/>
            <a:pathLst>
              <a:path w="9144000" h="5608327">
                <a:moveTo>
                  <a:pt x="0" y="0"/>
                </a:moveTo>
                <a:lnTo>
                  <a:pt x="9144000" y="0"/>
                </a:lnTo>
                <a:lnTo>
                  <a:pt x="9144000" y="5300663"/>
                </a:lnTo>
                <a:lnTo>
                  <a:pt x="1015832" y="5300663"/>
                </a:lnTo>
                <a:lnTo>
                  <a:pt x="883056" y="5574972"/>
                </a:lnTo>
                <a:cubicBezTo>
                  <a:pt x="860550" y="5620672"/>
                  <a:pt x="831868" y="5618202"/>
                  <a:pt x="811834" y="5574972"/>
                </a:cubicBezTo>
                <a:lnTo>
                  <a:pt x="679058" y="5300663"/>
                </a:lnTo>
                <a:lnTo>
                  <a:pt x="0" y="5300663"/>
                </a:lnTo>
                <a:close/>
              </a:path>
            </a:pathLst>
          </a:cu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2" y="5752799"/>
            <a:ext cx="6904039" cy="545544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2000" b="1" i="0" cap="none" baseline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subhead or caption for image above.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069848" y="6364224"/>
            <a:ext cx="617220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4"/>
            <a:ext cx="1280160" cy="3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80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0" y="0"/>
            <a:ext cx="9144000" cy="2438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88183"/>
            <a:ext cx="6400800" cy="925848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20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subhead or caption for image above.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1624073"/>
            <a:ext cx="9144000" cy="5242134"/>
          </a:xfrm>
          <a:custGeom>
            <a:avLst/>
            <a:gdLst/>
            <a:ahLst/>
            <a:cxnLst/>
            <a:rect l="l" t="t" r="r" b="b"/>
            <a:pathLst>
              <a:path w="9144000" h="5242134">
                <a:moveTo>
                  <a:pt x="0" y="0"/>
                </a:moveTo>
                <a:lnTo>
                  <a:pt x="674640" y="0"/>
                </a:lnTo>
                <a:lnTo>
                  <a:pt x="811834" y="283436"/>
                </a:lnTo>
                <a:cubicBezTo>
                  <a:pt x="831868" y="326667"/>
                  <a:pt x="860550" y="329137"/>
                  <a:pt x="883056" y="283436"/>
                </a:cubicBezTo>
                <a:lnTo>
                  <a:pt x="1020250" y="0"/>
                </a:lnTo>
                <a:lnTo>
                  <a:pt x="9144000" y="0"/>
                </a:lnTo>
                <a:lnTo>
                  <a:pt x="9144000" y="5242134"/>
                </a:lnTo>
                <a:lnTo>
                  <a:pt x="0" y="5242134"/>
                </a:ln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1069848" y="6364224"/>
            <a:ext cx="6172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593899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596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5610496"/>
            <a:chOff x="0" y="0"/>
            <a:chExt cx="9144000" cy="5610496"/>
          </a:xfrm>
          <a:solidFill>
            <a:schemeClr val="bg1"/>
          </a:solidFill>
        </p:grpSpPr>
        <p:sp>
          <p:nvSpPr>
            <p:cNvPr id="10" name="Rectangle 25"/>
            <p:cNvSpPr>
              <a:spLocks noChangeAspect="1"/>
            </p:cNvSpPr>
            <p:nvPr/>
          </p:nvSpPr>
          <p:spPr>
            <a:xfrm rot="10800000">
              <a:off x="673068" y="5290456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9144000" cy="53006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1" y="1369844"/>
            <a:ext cx="2117567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i="0" dirty="0">
                <a:solidFill>
                  <a:schemeClr val="accent1"/>
                </a:solidFill>
                <a:latin typeface="+mn-lt"/>
                <a:ea typeface="Times New Roman" charset="0"/>
                <a:cs typeface="Times New Roman" charset="0"/>
              </a:rPr>
              <a:t>Questions?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025" y="5943600"/>
            <a:ext cx="2276174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63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 Gra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610496"/>
            <a:chOff x="0" y="0"/>
            <a:chExt cx="9144000" cy="5610496"/>
          </a:xfrm>
          <a:solidFill>
            <a:schemeClr val="bg1"/>
          </a:solidFill>
        </p:grpSpPr>
        <p:sp>
          <p:nvSpPr>
            <p:cNvPr id="10" name="Rectangle 25"/>
            <p:cNvSpPr>
              <a:spLocks noChangeAspect="1"/>
            </p:cNvSpPr>
            <p:nvPr/>
          </p:nvSpPr>
          <p:spPr>
            <a:xfrm rot="10800000">
              <a:off x="673068" y="5290456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9144000" cy="53006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1" y="1369844"/>
            <a:ext cx="178253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i="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Thank you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025" y="5943600"/>
            <a:ext cx="2276174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1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 txBox="1">
            <a:spLocks/>
          </p:cNvSpPr>
          <p:nvPr userDrawn="1"/>
        </p:nvSpPr>
        <p:spPr>
          <a:xfrm>
            <a:off x="457200" y="411480"/>
            <a:ext cx="8229600" cy="5943600"/>
          </a:xfrm>
          <a:prstGeom prst="rect">
            <a:avLst/>
          </a:prstGeom>
          <a:ln w="19050">
            <a:solidFill>
              <a:srgbClr val="580F8B"/>
            </a:solidFill>
          </a:ln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endParaRPr lang="en-US" sz="2400" dirty="0">
              <a:solidFill>
                <a:srgbClr val="580F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dirty="0">
              <a:solidFill>
                <a:srgbClr val="580F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dirty="0">
              <a:solidFill>
                <a:srgbClr val="580F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dirty="0">
              <a:solidFill>
                <a:srgbClr val="580F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dirty="0">
              <a:solidFill>
                <a:srgbClr val="580F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dirty="0">
              <a:solidFill>
                <a:srgbClr val="580F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1200" dirty="0">
              <a:solidFill>
                <a:srgbClr val="580F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27" name="Picture 26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389918"/>
            <a:ext cx="1345721" cy="46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6631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" y="777240"/>
            <a:ext cx="8229600" cy="5577840"/>
          </a:xfrm>
          <a:prstGeom prst="rect">
            <a:avLst/>
          </a:prstGeom>
          <a:ln w="19050">
            <a:solidFill>
              <a:srgbClr val="580F8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681291" y="0"/>
            <a:ext cx="46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6A35C1-A7AA-4B0B-B54F-6AD71EF4E57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580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1" y="6389918"/>
            <a:ext cx="1345721" cy="46808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>
            <a:off x="8492494" y="6571207"/>
            <a:ext cx="64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6A35C1-A7AA-4B0B-B54F-6AD71EF4E57F}" type="slidenum">
              <a:rPr lang="en-US" sz="1200">
                <a:solidFill>
                  <a:schemeClr val="tx1"/>
                </a:solidFill>
                <a:latin typeface="Century Gothic" pitchFamily="34" charset="0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02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" y="777240"/>
            <a:ext cx="8229600" cy="5577840"/>
          </a:xfrm>
          <a:prstGeom prst="rect">
            <a:avLst/>
          </a:prstGeom>
          <a:ln w="19050">
            <a:solidFill>
              <a:srgbClr val="580F8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681291" y="0"/>
            <a:ext cx="46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6A35C1-A7AA-4B0B-B54F-6AD71EF4E57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580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1" y="6389918"/>
            <a:ext cx="1345721" cy="46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44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580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389918"/>
            <a:ext cx="1345721" cy="4680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8492494" y="6571207"/>
            <a:ext cx="64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6A35C1-A7AA-4B0B-B54F-6AD71EF4E57F}" type="slidenum">
              <a:rPr lang="en-US" sz="1200">
                <a:solidFill>
                  <a:schemeClr val="tx1"/>
                </a:solidFill>
                <a:latin typeface="Century Gothic" pitchFamily="34" charset="0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7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 – Gra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5610496"/>
            <a:chOff x="0" y="0"/>
            <a:chExt cx="9144000" cy="5610496"/>
          </a:xfrm>
          <a:solidFill>
            <a:schemeClr val="bg1"/>
          </a:solidFill>
        </p:grpSpPr>
        <p:sp>
          <p:nvSpPr>
            <p:cNvPr id="11" name="Rectangle 25"/>
            <p:cNvSpPr>
              <a:spLocks noChangeAspect="1"/>
            </p:cNvSpPr>
            <p:nvPr/>
          </p:nvSpPr>
          <p:spPr>
            <a:xfrm rot="10800000">
              <a:off x="673068" y="5290456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53006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39914"/>
            <a:ext cx="5943600" cy="2479879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000" b="1" i="0" cap="none" baseline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Presentation Title Here</a:t>
            </a:r>
          </a:p>
        </p:txBody>
      </p:sp>
      <p:sp>
        <p:nvSpPr>
          <p:cNvPr id="20" name="Text Placeholder 10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685800" y="4525135"/>
            <a:ext cx="5943600" cy="679451"/>
          </a:xfrm>
        </p:spPr>
        <p:txBody>
          <a:bodyPr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i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subheading here if needed</a:t>
            </a:r>
          </a:p>
        </p:txBody>
      </p:sp>
      <p:sp>
        <p:nvSpPr>
          <p:cNvPr id="21" name="Text Placeholder 18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4570414" y="621792"/>
            <a:ext cx="4116387" cy="748912"/>
          </a:xfrm>
        </p:spPr>
        <p:txBody>
          <a:bodyPr>
            <a:normAutofit/>
          </a:bodyPr>
          <a:lstStyle>
            <a:lvl1pPr algn="r">
              <a:lnSpc>
                <a:spcPct val="125000"/>
              </a:lnSpc>
              <a:spcBef>
                <a:spcPts val="0"/>
              </a:spcBef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Division Name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85800" y="5833537"/>
            <a:ext cx="5943600" cy="768096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subtitle or 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025" y="453233"/>
            <a:ext cx="227617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62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580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389918"/>
            <a:ext cx="1345721" cy="46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607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355080"/>
          </a:xfrm>
          <a:prstGeom prst="rect">
            <a:avLst/>
          </a:prstGeom>
          <a:solidFill>
            <a:srgbClr val="580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389918"/>
            <a:ext cx="1345721" cy="468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>
            <a:off x="8492494" y="6571207"/>
            <a:ext cx="64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6A35C1-A7AA-4B0B-B54F-6AD71EF4E57F}" type="slidenum">
              <a:rPr lang="en-US" sz="1200">
                <a:solidFill>
                  <a:schemeClr val="tx1"/>
                </a:solidFill>
                <a:latin typeface="Century Gothic" pitchFamily="34" charset="0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53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355080"/>
          </a:xfrm>
          <a:prstGeom prst="rect">
            <a:avLst/>
          </a:prstGeom>
          <a:solidFill>
            <a:srgbClr val="580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389918"/>
            <a:ext cx="1345721" cy="46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432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D75B4"/>
              </a:buClr>
              <a:defRPr/>
            </a:lvl1pPr>
            <a:lvl2pPr>
              <a:buClr>
                <a:srgbClr val="00B0F0"/>
              </a:buClr>
              <a:defRPr/>
            </a:lvl2pPr>
            <a:lvl3pPr>
              <a:buClr>
                <a:srgbClr val="00B0F0"/>
              </a:buClr>
              <a:defRPr/>
            </a:lvl3pPr>
            <a:lvl4pPr>
              <a:buClr>
                <a:srgbClr val="00B0F0"/>
              </a:buClr>
              <a:defRPr/>
            </a:lvl4pPr>
            <a:lvl5pPr>
              <a:buClr>
                <a:srgbClr val="00B0F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233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0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1911542"/>
            <a:chOff x="0" y="0"/>
            <a:chExt cx="9144000" cy="1911542"/>
          </a:xfrm>
        </p:grpSpPr>
        <p:sp>
          <p:nvSpPr>
            <p:cNvPr id="9" name="Rectangle 25"/>
            <p:cNvSpPr>
              <a:spLocks noChangeAspect="1"/>
            </p:cNvSpPr>
            <p:nvPr/>
          </p:nvSpPr>
          <p:spPr>
            <a:xfrm rot="10800000">
              <a:off x="673068" y="1591502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9144000" cy="1595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78355"/>
            <a:ext cx="5943600" cy="2493165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0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311621"/>
            <a:ext cx="5943600" cy="1063779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subtitle or date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70414" y="621792"/>
            <a:ext cx="4116387" cy="7489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40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Division Name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025" y="453233"/>
            <a:ext cx="2276174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1911542"/>
            <a:chOff x="0" y="0"/>
            <a:chExt cx="9144000" cy="1911542"/>
          </a:xfrm>
          <a:solidFill>
            <a:schemeClr val="accent6"/>
          </a:solidFill>
        </p:grpSpPr>
        <p:sp>
          <p:nvSpPr>
            <p:cNvPr id="9" name="Rectangle 25"/>
            <p:cNvSpPr>
              <a:spLocks noChangeAspect="1"/>
            </p:cNvSpPr>
            <p:nvPr/>
          </p:nvSpPr>
          <p:spPr>
            <a:xfrm rot="10800000">
              <a:off x="673068" y="1591502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9144000" cy="15951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78355"/>
            <a:ext cx="5943600" cy="2493165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000" b="1" i="0" cap="none" baseline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311621"/>
            <a:ext cx="5943600" cy="1063779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2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subtitle or date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70414" y="621792"/>
            <a:ext cx="4116387" cy="7489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40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Division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025" y="453233"/>
            <a:ext cx="2276174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8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2" y="463970"/>
            <a:ext cx="6904039" cy="106965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headline for your slide here.</a:t>
            </a:r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0" y="0"/>
            <a:ext cx="9144000" cy="2438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685802" y="1587917"/>
            <a:ext cx="6904039" cy="468708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069848" y="6364224"/>
            <a:ext cx="6172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0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1300339"/>
            <a:chOff x="0" y="0"/>
            <a:chExt cx="9144000" cy="1300339"/>
          </a:xfrm>
        </p:grpSpPr>
        <p:sp>
          <p:nvSpPr>
            <p:cNvPr id="11" name="Rectangle 25"/>
            <p:cNvSpPr>
              <a:spLocks noChangeAspect="1"/>
            </p:cNvSpPr>
            <p:nvPr/>
          </p:nvSpPr>
          <p:spPr>
            <a:xfrm rot="10800000">
              <a:off x="673068" y="980299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9866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446104"/>
            <a:ext cx="6904037" cy="107289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headline for your slide here.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685802" y="2595033"/>
            <a:ext cx="6904039" cy="3657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069848" y="6364224"/>
            <a:ext cx="6172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0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3963663"/>
            <a:chOff x="0" y="0"/>
            <a:chExt cx="9144000" cy="3963663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3650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25"/>
            <p:cNvSpPr>
              <a:spLocks noChangeAspect="1"/>
            </p:cNvSpPr>
            <p:nvPr/>
          </p:nvSpPr>
          <p:spPr>
            <a:xfrm rot="10800000">
              <a:off x="673068" y="3643623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3" y="609600"/>
            <a:ext cx="6904037" cy="256282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1" i="0" cap="none" baseline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here to write your long headline, quote, or introduction sentence in this space. 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85802" y="4083051"/>
            <a:ext cx="6904039" cy="2159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069848" y="6364224"/>
            <a:ext cx="6172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6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0" y="0"/>
            <a:ext cx="9144000" cy="2438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02907"/>
            <a:ext cx="8001000" cy="10436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headline for your slide here.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5800" y="1706377"/>
            <a:ext cx="3811589" cy="52045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3716" y="1706377"/>
            <a:ext cx="3813087" cy="52045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4D4C47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styles.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6"/>
          </p:nvPr>
        </p:nvSpPr>
        <p:spPr>
          <a:xfrm>
            <a:off x="685801" y="2341033"/>
            <a:ext cx="3811588" cy="375285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7"/>
          </p:nvPr>
        </p:nvSpPr>
        <p:spPr>
          <a:xfrm>
            <a:off x="4861947" y="2341033"/>
            <a:ext cx="3811588" cy="375285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1069848" y="6364224"/>
            <a:ext cx="6172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4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422907"/>
            <a:ext cx="8001000" cy="10436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headline for your slide here.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5800" y="2626377"/>
            <a:ext cx="3811589" cy="52045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solidFill>
                  <a:srgbClr val="4D4C47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3716" y="2626377"/>
            <a:ext cx="3813087" cy="52045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4D4C47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styles.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6"/>
          </p:nvPr>
        </p:nvSpPr>
        <p:spPr>
          <a:xfrm>
            <a:off x="685801" y="3259669"/>
            <a:ext cx="3811588" cy="295275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7"/>
          </p:nvPr>
        </p:nvSpPr>
        <p:spPr>
          <a:xfrm>
            <a:off x="4873715" y="3259669"/>
            <a:ext cx="3811588" cy="295275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1069848" y="6364224"/>
            <a:ext cx="6172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1300339"/>
            <a:chOff x="0" y="0"/>
            <a:chExt cx="9144000" cy="1300339"/>
          </a:xfrm>
        </p:grpSpPr>
        <p:sp>
          <p:nvSpPr>
            <p:cNvPr id="16" name="Rectangle 25"/>
            <p:cNvSpPr>
              <a:spLocks noChangeAspect="1"/>
            </p:cNvSpPr>
            <p:nvPr/>
          </p:nvSpPr>
          <p:spPr>
            <a:xfrm rot="10800000">
              <a:off x="673068" y="980299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0"/>
              <a:ext cx="9144000" cy="9866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9"/>
            <a:ext cx="80010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1"/>
            <a:ext cx="8001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69848" y="6364224"/>
            <a:ext cx="6519672" cy="3657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" y="6364224"/>
            <a:ext cx="310896" cy="3657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5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4" r:id="rId1"/>
    <p:sldLayoutId id="2147493535" r:id="rId2"/>
    <p:sldLayoutId id="2147493536" r:id="rId3"/>
    <p:sldLayoutId id="2147493537" r:id="rId4"/>
    <p:sldLayoutId id="2147493538" r:id="rId5"/>
    <p:sldLayoutId id="2147493539" r:id="rId6"/>
    <p:sldLayoutId id="2147493540" r:id="rId7"/>
    <p:sldLayoutId id="2147493541" r:id="rId8"/>
    <p:sldLayoutId id="2147493542" r:id="rId9"/>
    <p:sldLayoutId id="2147493543" r:id="rId10"/>
    <p:sldLayoutId id="2147493544" r:id="rId11"/>
    <p:sldLayoutId id="2147493545" r:id="rId12"/>
    <p:sldLayoutId id="2147493546" r:id="rId13"/>
    <p:sldLayoutId id="2147493547" r:id="rId14"/>
    <p:sldLayoutId id="2147493548" r:id="rId15"/>
  </p:sldLayoutIdLst>
  <p:hf hdr="0" dt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3000" b="1" i="0" kern="1200" cap="none" baseline="0">
          <a:solidFill>
            <a:schemeClr val="tx2"/>
          </a:solidFill>
          <a:latin typeface="+mj-lt"/>
          <a:ea typeface="Times New Roman" charset="0"/>
          <a:cs typeface="Times New Roman" charset="0"/>
        </a:defRPr>
      </a:lvl1pPr>
    </p:titleStyle>
    <p:bodyStyle>
      <a:lvl1pPr marL="0" indent="0" algn="l" defTabSz="457189" rtl="0" eaLnBrk="1" latinLnBrk="0" hangingPunct="1">
        <a:lnSpc>
          <a:spcPct val="125000"/>
        </a:lnSpc>
        <a:spcBef>
          <a:spcPts val="1200"/>
        </a:spcBef>
        <a:buFontTx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02907" indent="-228594" algn="l" defTabSz="457189" rtl="0" eaLnBrk="1" latinLnBrk="0" hangingPunct="1">
        <a:lnSpc>
          <a:spcPct val="125000"/>
        </a:lnSpc>
        <a:spcBef>
          <a:spcPts val="1200"/>
        </a:spcBef>
        <a:buSzPct val="100000"/>
        <a:buFont typeface="Arial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777221" indent="-228594" algn="l" defTabSz="457189" rtl="0" eaLnBrk="1" latinLnBrk="0" hangingPunct="1">
        <a:lnSpc>
          <a:spcPct val="125000"/>
        </a:lnSpc>
        <a:spcBef>
          <a:spcPts val="1200"/>
        </a:spcBef>
        <a:buFont typeface="Lucida Grande"/>
        <a:buChar char="·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42971" indent="-228594" algn="l" defTabSz="457189" rtl="0" eaLnBrk="1" latinLnBrk="0" hangingPunct="1">
        <a:lnSpc>
          <a:spcPct val="125000"/>
        </a:lnSpc>
        <a:spcBef>
          <a:spcPts val="1200"/>
        </a:spcBef>
        <a:buFont typeface="Arial"/>
        <a:buChar char="–"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371566" indent="-228594" algn="l" defTabSz="457189" rtl="0" eaLnBrk="1" latinLnBrk="0" hangingPunct="1">
        <a:lnSpc>
          <a:spcPct val="125000"/>
        </a:lnSpc>
        <a:spcBef>
          <a:spcPts val="1200"/>
        </a:spcBef>
        <a:buFont typeface="Arial"/>
        <a:buChar char="»"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B7847-8A42-2344-9C97-3C58C023A1A8}" type="datetimeFigureOut">
              <a:rPr lang="en-US" smtClean="0"/>
              <a:pPr/>
              <a:t>2018-10-22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FE477-1C98-3642-800F-477AF93D3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8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0" r:id="rId1"/>
    <p:sldLayoutId id="2147493551" r:id="rId2"/>
    <p:sldLayoutId id="2147493554" r:id="rId3"/>
    <p:sldLayoutId id="2147493552" r:id="rId4"/>
    <p:sldLayoutId id="2147493555" r:id="rId5"/>
    <p:sldLayoutId id="2147493553" r:id="rId6"/>
    <p:sldLayoutId id="2147493556" r:id="rId7"/>
    <p:sldLayoutId id="2147493557" r:id="rId8"/>
    <p:sldLayoutId id="214749355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3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11" Type="http://schemas.openxmlformats.org/officeDocument/2006/relationships/image" Target="../media/image61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1.png"/><Relationship Id="rId21" Type="http://schemas.openxmlformats.org/officeDocument/2006/relationships/image" Target="../media/image99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1.png"/><Relationship Id="rId7" Type="http://schemas.openxmlformats.org/officeDocument/2006/relationships/image" Target="../media/image9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3.png"/><Relationship Id="rId11" Type="http://schemas.openxmlformats.org/officeDocument/2006/relationships/image" Target="../media/image100.png"/><Relationship Id="rId5" Type="http://schemas.openxmlformats.org/officeDocument/2006/relationships/image" Target="../media/image102.png"/><Relationship Id="rId10" Type="http://schemas.openxmlformats.org/officeDocument/2006/relationships/image" Target="../media/image96.png"/><Relationship Id="rId4" Type="http://schemas.openxmlformats.org/officeDocument/2006/relationships/image" Target="../media/image101.png"/><Relationship Id="rId9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image" Target="../media/image780.png"/><Relationship Id="rId7" Type="http://schemas.openxmlformats.org/officeDocument/2006/relationships/image" Target="../media/image82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10.png"/><Relationship Id="rId5" Type="http://schemas.openxmlformats.org/officeDocument/2006/relationships/image" Target="../media/image800.png"/><Relationship Id="rId4" Type="http://schemas.openxmlformats.org/officeDocument/2006/relationships/image" Target="../media/image7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850.png"/><Relationship Id="rId7" Type="http://schemas.openxmlformats.org/officeDocument/2006/relationships/image" Target="../media/image890.png"/><Relationship Id="rId12" Type="http://schemas.openxmlformats.org/officeDocument/2006/relationships/image" Target="../media/image941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80.png"/><Relationship Id="rId11" Type="http://schemas.openxmlformats.org/officeDocument/2006/relationships/image" Target="../media/image930.png"/><Relationship Id="rId5" Type="http://schemas.openxmlformats.org/officeDocument/2006/relationships/image" Target="../media/image870.png"/><Relationship Id="rId10" Type="http://schemas.openxmlformats.org/officeDocument/2006/relationships/image" Target="../media/image920.png"/><Relationship Id="rId4" Type="http://schemas.openxmlformats.org/officeDocument/2006/relationships/image" Target="../media/image860.png"/><Relationship Id="rId9" Type="http://schemas.openxmlformats.org/officeDocument/2006/relationships/image" Target="../media/image9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3" Type="http://schemas.openxmlformats.org/officeDocument/2006/relationships/image" Target="../media/image950.png"/><Relationship Id="rId7" Type="http://schemas.openxmlformats.org/officeDocument/2006/relationships/image" Target="../media/image91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90.png"/><Relationship Id="rId11" Type="http://schemas.openxmlformats.org/officeDocument/2006/relationships/image" Target="../media/image1000.png"/><Relationship Id="rId5" Type="http://schemas.openxmlformats.org/officeDocument/2006/relationships/image" Target="../media/image880.png"/><Relationship Id="rId10" Type="http://schemas.openxmlformats.org/officeDocument/2006/relationships/image" Target="../media/image990.png"/><Relationship Id="rId4" Type="http://schemas.openxmlformats.org/officeDocument/2006/relationships/image" Target="../media/image960.png"/><Relationship Id="rId9" Type="http://schemas.openxmlformats.org/officeDocument/2006/relationships/image" Target="../media/image9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0.png"/><Relationship Id="rId3" Type="http://schemas.openxmlformats.org/officeDocument/2006/relationships/image" Target="../media/image1020.png"/><Relationship Id="rId7" Type="http://schemas.openxmlformats.org/officeDocument/2006/relationships/image" Target="../media/image910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90.png"/><Relationship Id="rId11" Type="http://schemas.openxmlformats.org/officeDocument/2006/relationships/image" Target="../media/image107.png"/><Relationship Id="rId5" Type="http://schemas.openxmlformats.org/officeDocument/2006/relationships/image" Target="../media/image880.png"/><Relationship Id="rId10" Type="http://schemas.openxmlformats.org/officeDocument/2006/relationships/image" Target="../media/image106.png"/><Relationship Id="rId4" Type="http://schemas.openxmlformats.org/officeDocument/2006/relationships/image" Target="../media/image1030.png"/><Relationship Id="rId9" Type="http://schemas.openxmlformats.org/officeDocument/2006/relationships/image" Target="../media/image10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9.png"/><Relationship Id="rId7" Type="http://schemas.openxmlformats.org/officeDocument/2006/relationships/image" Target="../media/image91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90.png"/><Relationship Id="rId11" Type="http://schemas.openxmlformats.org/officeDocument/2006/relationships/image" Target="../media/image114.png"/><Relationship Id="rId5" Type="http://schemas.openxmlformats.org/officeDocument/2006/relationships/image" Target="../media/image880.png"/><Relationship Id="rId10" Type="http://schemas.openxmlformats.org/officeDocument/2006/relationships/image" Target="../media/image113.png"/><Relationship Id="rId4" Type="http://schemas.openxmlformats.org/officeDocument/2006/relationships/image" Target="../media/image110.png"/><Relationship Id="rId9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7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60.png"/><Relationship Id="rId7" Type="http://schemas.openxmlformats.org/officeDocument/2006/relationships/image" Target="../media/image12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6.png"/><Relationship Id="rId4" Type="http://schemas.openxmlformats.org/officeDocument/2006/relationships/image" Target="../media/image125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0.png"/><Relationship Id="rId2" Type="http://schemas.openxmlformats.org/officeDocument/2006/relationships/image" Target="../media/image1580.pn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0.png"/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11.pn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g"/><Relationship Id="rId2" Type="http://schemas.openxmlformats.org/officeDocument/2006/relationships/image" Target="../media/image176.jp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g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378355"/>
            <a:ext cx="7355793" cy="2493165"/>
          </a:xfrm>
        </p:spPr>
        <p:txBody>
          <a:bodyPr/>
          <a:lstStyle/>
          <a:p>
            <a:r>
              <a:rPr lang="en-US" dirty="0">
                <a:latin typeface="+mn-lt"/>
              </a:rPr>
              <a:t>Machine Learning – Neural Networks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David </a:t>
            </a:r>
            <a:r>
              <a:rPr lang="en-US" sz="2000" dirty="0" err="1">
                <a:latin typeface="+mn-lt"/>
              </a:rPr>
              <a:t>Fenyő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Contact: David@FenyoLab.org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5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176561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10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90796" y="1930445"/>
            <a:ext cx="1371600" cy="1371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526384" y="2594690"/>
            <a:ext cx="13548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78826" y="236122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5274519" y="2622542"/>
            <a:ext cx="188985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93484" y="2157763"/>
                <a:ext cx="419474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484" y="2157763"/>
                <a:ext cx="419474" cy="7023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412558" y="3829622"/>
                <a:ext cx="4106829" cy="7666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558" y="3829622"/>
                <a:ext cx="4106829" cy="766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99675" y="5236355"/>
                <a:ext cx="2320507" cy="765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675" y="5236355"/>
                <a:ext cx="2320507" cy="765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91509" y="2176561"/>
                <a:ext cx="13417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509" y="2176561"/>
                <a:ext cx="1341778" cy="369332"/>
              </a:xfrm>
              <a:prstGeom prst="rect">
                <a:avLst/>
              </a:prstGeom>
              <a:blipFill>
                <a:blip r:embed="rId5"/>
                <a:stretch>
                  <a:fillRect l="-2727" r="-181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18582" y="1240954"/>
                <a:ext cx="601895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582" y="1240954"/>
                <a:ext cx="601895" cy="8577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19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176561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11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90796" y="1930445"/>
            <a:ext cx="1371600" cy="1371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8" name="Straight Connector 7"/>
          <p:cNvCxnSpPr>
            <a:cxnSpLocks/>
            <a:stCxn id="10" idx="3"/>
          </p:cNvCxnSpPr>
          <p:nvPr/>
        </p:nvCxnSpPr>
        <p:spPr>
          <a:xfrm flipV="1">
            <a:off x="2620457" y="2625968"/>
            <a:ext cx="1260814" cy="6687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  <a:stCxn id="12" idx="3"/>
          </p:cNvCxnSpPr>
          <p:nvPr/>
        </p:nvCxnSpPr>
        <p:spPr>
          <a:xfrm>
            <a:off x="2604427" y="1970735"/>
            <a:ext cx="1276844" cy="623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50457" y="3063877"/>
            <a:ext cx="4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0457" y="1739902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5274519" y="2622542"/>
            <a:ext cx="188985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09197" y="2225272"/>
                <a:ext cx="419474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197" y="2225272"/>
                <a:ext cx="419474" cy="7023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16388" y="4040800"/>
                <a:ext cx="1077859" cy="764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8" y="4040800"/>
                <a:ext cx="1077859" cy="7646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25266" y="5269768"/>
                <a:ext cx="1249253" cy="764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266" y="5269768"/>
                <a:ext cx="1249253" cy="764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91509" y="2176561"/>
                <a:ext cx="16132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509" y="2176561"/>
                <a:ext cx="1613262" cy="369332"/>
              </a:xfrm>
              <a:prstGeom prst="rect">
                <a:avLst/>
              </a:prstGeom>
              <a:blipFill>
                <a:blip r:embed="rId5"/>
                <a:stretch>
                  <a:fillRect l="-2273" r="-11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426120" y="919388"/>
                <a:ext cx="728917" cy="855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120" y="919388"/>
                <a:ext cx="728917" cy="8550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406999" y="3525791"/>
                <a:ext cx="737766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999" y="3525791"/>
                <a:ext cx="737766" cy="8577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48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176561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12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526384" y="2594690"/>
            <a:ext cx="13548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78826" y="236122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5274519" y="2622542"/>
            <a:ext cx="188985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93484" y="2157763"/>
                <a:ext cx="419474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484" y="2157763"/>
                <a:ext cx="419474" cy="7023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52919" y="3848964"/>
                <a:ext cx="970458" cy="765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19" y="3848964"/>
                <a:ext cx="970458" cy="7654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91694" y="5075385"/>
                <a:ext cx="1360822" cy="765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694" y="5075385"/>
                <a:ext cx="1360822" cy="765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91509" y="2176561"/>
                <a:ext cx="9659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509" y="2176561"/>
                <a:ext cx="965969" cy="369332"/>
              </a:xfrm>
              <a:prstGeom prst="rect">
                <a:avLst/>
              </a:prstGeom>
              <a:blipFill>
                <a:blip r:embed="rId5"/>
                <a:stretch>
                  <a:fillRect l="-4430" r="-696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3890796" y="1930445"/>
            <a:ext cx="1371600" cy="1371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aseline="-15000" dirty="0">
                <a:solidFill>
                  <a:schemeClr val="bg1"/>
                </a:solidFill>
              </a:rPr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97486" y="1438011"/>
                <a:ext cx="601895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486" y="1438011"/>
                <a:ext cx="601895" cy="8577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8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85086" y="2586806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13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258194" y="1901006"/>
            <a:ext cx="1371600" cy="1371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aseline="-15000" dirty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47" name="Straight Connector 46"/>
          <p:cNvCxnSpPr>
            <a:cxnSpLocks/>
          </p:cNvCxnSpPr>
          <p:nvPr/>
        </p:nvCxnSpPr>
        <p:spPr>
          <a:xfrm flipV="1">
            <a:off x="996540" y="2584113"/>
            <a:ext cx="1260814" cy="6687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  <a:stCxn id="50" idx="3"/>
          </p:cNvCxnSpPr>
          <p:nvPr/>
        </p:nvCxnSpPr>
        <p:spPr>
          <a:xfrm>
            <a:off x="965413" y="1941296"/>
            <a:ext cx="1283256" cy="623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7855" y="1710463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6305493" y="3711749"/>
            <a:ext cx="205645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2258194" y="4127581"/>
            <a:ext cx="1371600" cy="1371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aseline="-15000" dirty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 flipV="1">
            <a:off x="965413" y="4830439"/>
            <a:ext cx="1260814" cy="6687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  <a:stCxn id="57" idx="3"/>
          </p:cNvCxnSpPr>
          <p:nvPr/>
        </p:nvCxnSpPr>
        <p:spPr>
          <a:xfrm>
            <a:off x="965413" y="4167871"/>
            <a:ext cx="1283256" cy="623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17855" y="3937038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922575" y="3025948"/>
            <a:ext cx="1371600" cy="1371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9860" y="2986187"/>
            <a:ext cx="64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5172" y="5281012"/>
            <a:ext cx="64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/>
          <p:cNvCxnSpPr>
            <a:cxnSpLocks/>
            <a:stCxn id="53" idx="6"/>
            <a:endCxn id="61" idx="2"/>
          </p:cNvCxnSpPr>
          <p:nvPr/>
        </p:nvCxnSpPr>
        <p:spPr>
          <a:xfrm flipV="1">
            <a:off x="3629794" y="3711748"/>
            <a:ext cx="1292781" cy="11016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  <a:stCxn id="46" idx="6"/>
          </p:cNvCxnSpPr>
          <p:nvPr/>
        </p:nvCxnSpPr>
        <p:spPr>
          <a:xfrm>
            <a:off x="3629794" y="2586806"/>
            <a:ext cx="1260814" cy="11186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8471150" y="3320830"/>
                <a:ext cx="692241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150" y="3320830"/>
                <a:ext cx="692241" cy="7627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924424" y="3217019"/>
                <a:ext cx="1554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424" y="3217019"/>
                <a:ext cx="1554848" cy="369332"/>
              </a:xfrm>
              <a:prstGeom prst="rect">
                <a:avLst/>
              </a:prstGeom>
              <a:blipFill>
                <a:blip r:embed="rId3"/>
                <a:stretch>
                  <a:fillRect l="-2353" r="-156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875125" y="3714207"/>
                <a:ext cx="15690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125" y="3714207"/>
                <a:ext cx="1569084" cy="369332"/>
              </a:xfrm>
              <a:prstGeom prst="rect">
                <a:avLst/>
              </a:prstGeom>
              <a:blipFill>
                <a:blip r:embed="rId4"/>
                <a:stretch>
                  <a:fillRect l="-2335" r="-155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351162" y="3217019"/>
                <a:ext cx="21528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162" y="3217019"/>
                <a:ext cx="2152833" cy="369332"/>
              </a:xfrm>
              <a:prstGeom prst="rect">
                <a:avLst/>
              </a:prstGeom>
              <a:blipFill>
                <a:blip r:embed="rId5"/>
                <a:stretch>
                  <a:fillRect l="-1700" r="-85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579443" y="5972801"/>
                <a:ext cx="2973891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443" y="5972801"/>
                <a:ext cx="2973891" cy="7627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579443" y="875113"/>
                <a:ext cx="2966773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443" y="875113"/>
                <a:ext cx="2966773" cy="7627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135939" y="4218532"/>
                <a:ext cx="1446999" cy="855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939" y="4218532"/>
                <a:ext cx="1446999" cy="8550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3992948" y="2195338"/>
                <a:ext cx="1446999" cy="855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948" y="2195338"/>
                <a:ext cx="1446999" cy="8550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5456384" y="828946"/>
                <a:ext cx="1965282" cy="855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384" y="828946"/>
                <a:ext cx="1965282" cy="8550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453272" y="5917402"/>
                <a:ext cx="1972398" cy="855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272" y="5917402"/>
                <a:ext cx="1972398" cy="8550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356171" y="2980196"/>
                <a:ext cx="1565942" cy="855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171" y="2980196"/>
                <a:ext cx="1565942" cy="8550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208021" y="5315156"/>
                <a:ext cx="1573058" cy="855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21" y="5315156"/>
                <a:ext cx="1573058" cy="8550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25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5" grpId="0"/>
      <p:bldP spid="77" grpId="0"/>
      <p:bldP spid="78" grpId="0"/>
      <p:bldP spid="79" grpId="0"/>
      <p:bldP spid="82" grpId="0"/>
      <p:bldP spid="83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258194" y="1901006"/>
            <a:ext cx="1371600" cy="1371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aseline="-15000" dirty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47" name="Straight Connector 46"/>
          <p:cNvCxnSpPr>
            <a:cxnSpLocks/>
          </p:cNvCxnSpPr>
          <p:nvPr/>
        </p:nvCxnSpPr>
        <p:spPr>
          <a:xfrm flipV="1">
            <a:off x="996540" y="2584113"/>
            <a:ext cx="1260814" cy="6687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>
            <a:off x="965413" y="1941296"/>
            <a:ext cx="1283256" cy="623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6305493" y="3711749"/>
            <a:ext cx="205645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2258194" y="4127581"/>
            <a:ext cx="1371600" cy="1371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aseline="-15000" dirty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 flipV="1">
            <a:off x="965413" y="4830439"/>
            <a:ext cx="1260814" cy="6687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965413" y="4167871"/>
            <a:ext cx="1283256" cy="623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4922575" y="3025948"/>
            <a:ext cx="1371600" cy="1371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64" name="Straight Connector 63"/>
          <p:cNvCxnSpPr>
            <a:cxnSpLocks/>
            <a:stCxn id="53" idx="6"/>
            <a:endCxn id="61" idx="2"/>
          </p:cNvCxnSpPr>
          <p:nvPr/>
        </p:nvCxnSpPr>
        <p:spPr>
          <a:xfrm flipV="1">
            <a:off x="3629794" y="3711748"/>
            <a:ext cx="1292781" cy="11016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  <a:stCxn id="46" idx="6"/>
          </p:cNvCxnSpPr>
          <p:nvPr/>
        </p:nvCxnSpPr>
        <p:spPr>
          <a:xfrm>
            <a:off x="3629794" y="2586806"/>
            <a:ext cx="1260814" cy="11186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85086" y="2586806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14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385" y="1710463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26220" y="3943099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=-4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986187"/>
            <a:ext cx="112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-35310" y="5256605"/>
            <a:ext cx="108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6350" y="29184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6350" y="4013055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24439" y="3712266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96992" y="3348043"/>
                <a:ext cx="419474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992" y="3348043"/>
                <a:ext cx="419474" cy="7023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133526" y="253750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3526" y="444476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9312" y="29861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49312" y="5242506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24775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176561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15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90796" y="1930445"/>
            <a:ext cx="1371600" cy="1371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max</a:t>
            </a:r>
          </a:p>
        </p:txBody>
      </p:sp>
      <p:cxnSp>
        <p:nvCxnSpPr>
          <p:cNvPr id="8" name="Straight Connector 7"/>
          <p:cNvCxnSpPr>
            <a:cxnSpLocks/>
            <a:stCxn id="10" idx="3"/>
          </p:cNvCxnSpPr>
          <p:nvPr/>
        </p:nvCxnSpPr>
        <p:spPr>
          <a:xfrm flipV="1">
            <a:off x="2620457" y="2625968"/>
            <a:ext cx="1260814" cy="6687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  <a:stCxn id="12" idx="3"/>
          </p:cNvCxnSpPr>
          <p:nvPr/>
        </p:nvCxnSpPr>
        <p:spPr>
          <a:xfrm>
            <a:off x="2604427" y="1970735"/>
            <a:ext cx="1276844" cy="623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50457" y="3063877"/>
            <a:ext cx="4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0457" y="1739902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5274519" y="2622542"/>
            <a:ext cx="188985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620281" y="2190488"/>
                <a:ext cx="419474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281" y="2190488"/>
                <a:ext cx="419474" cy="7023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12327" y="4612976"/>
                <a:ext cx="3739421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327" y="4612976"/>
                <a:ext cx="3739421" cy="7627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99092" y="1733408"/>
                <a:ext cx="164070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092" y="1733408"/>
                <a:ext cx="1640706" cy="738664"/>
              </a:xfrm>
              <a:prstGeom prst="rect">
                <a:avLst/>
              </a:prstGeom>
              <a:blipFill>
                <a:blip r:embed="rId4"/>
                <a:stretch>
                  <a:fillRect l="-2230" r="-632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020998" y="830020"/>
                <a:ext cx="728917" cy="855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98" y="830020"/>
                <a:ext cx="728917" cy="855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009777" y="3632800"/>
                <a:ext cx="737766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77" y="3632800"/>
                <a:ext cx="737766" cy="8577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12327" y="5560911"/>
                <a:ext cx="3739421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327" y="5560911"/>
                <a:ext cx="3739421" cy="7627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4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176561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16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526384" y="2594690"/>
            <a:ext cx="13548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78826" y="236122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5274519" y="2622542"/>
            <a:ext cx="188985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93484" y="2157763"/>
                <a:ext cx="419474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484" y="2157763"/>
                <a:ext cx="419474" cy="7023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705604" y="4098848"/>
                <a:ext cx="1429302" cy="765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604" y="4098848"/>
                <a:ext cx="1429302" cy="7654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29794" y="5325269"/>
                <a:ext cx="1828898" cy="765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794" y="5325269"/>
                <a:ext cx="1828898" cy="765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91509" y="2176561"/>
                <a:ext cx="11455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509" y="2176561"/>
                <a:ext cx="1145506" cy="369332"/>
              </a:xfrm>
              <a:prstGeom prst="rect">
                <a:avLst/>
              </a:prstGeom>
              <a:blipFill>
                <a:blip r:embed="rId5"/>
                <a:stretch>
                  <a:fillRect l="-3723" r="-5851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3890796" y="1930445"/>
            <a:ext cx="1371600" cy="1371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aseline="-15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51062" y="2306073"/>
                <a:ext cx="8510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062" y="2306073"/>
                <a:ext cx="85106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97776" y="1170627"/>
                <a:ext cx="601895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776" y="1170627"/>
                <a:ext cx="601895" cy="8577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4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176561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17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526384" y="2594690"/>
            <a:ext cx="13548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78826" y="236122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5274519" y="2622542"/>
            <a:ext cx="188985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93484" y="2157763"/>
                <a:ext cx="419474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484" y="2157763"/>
                <a:ext cx="419474" cy="7023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01951" y="3848964"/>
                <a:ext cx="1149289" cy="765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951" y="3848964"/>
                <a:ext cx="1149289" cy="7654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02152" y="5075385"/>
                <a:ext cx="1548886" cy="765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152" y="5075385"/>
                <a:ext cx="1548886" cy="765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51765" y="2176561"/>
                <a:ext cx="9777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765" y="2176561"/>
                <a:ext cx="977768" cy="369332"/>
              </a:xfrm>
              <a:prstGeom prst="rect">
                <a:avLst/>
              </a:prstGeom>
              <a:blipFill>
                <a:blip r:embed="rId5"/>
                <a:stretch>
                  <a:fillRect l="-3727" r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3890796" y="1930445"/>
            <a:ext cx="1371600" cy="1371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exp</a:t>
            </a:r>
            <a:endParaRPr lang="en-US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38146" y="1321519"/>
                <a:ext cx="601895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146" y="1321519"/>
                <a:ext cx="601895" cy="8577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31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-197967" y="2412236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18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09302" y="2454028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aseline="-15000" dirty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335433" y="2819788"/>
            <a:ext cx="682554" cy="3657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335433" y="2412236"/>
            <a:ext cx="673869" cy="3886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  <a:stCxn id="16" idx="6"/>
            <a:endCxn id="20" idx="2"/>
          </p:cNvCxnSpPr>
          <p:nvPr/>
        </p:nvCxnSpPr>
        <p:spPr>
          <a:xfrm>
            <a:off x="1740822" y="2819788"/>
            <a:ext cx="542431" cy="8100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283253" y="3264029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1" name="Oval 20"/>
          <p:cNvSpPr/>
          <p:nvPr/>
        </p:nvSpPr>
        <p:spPr>
          <a:xfrm>
            <a:off x="4831155" y="3264029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57204" y="3264029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5" name="Oval 24"/>
          <p:cNvSpPr/>
          <p:nvPr/>
        </p:nvSpPr>
        <p:spPr>
          <a:xfrm>
            <a:off x="7379058" y="3264029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1/x</a:t>
            </a:r>
          </a:p>
        </p:txBody>
      </p:sp>
      <p:sp>
        <p:nvSpPr>
          <p:cNvPr id="26" name="Oval 25"/>
          <p:cNvSpPr/>
          <p:nvPr/>
        </p:nvSpPr>
        <p:spPr>
          <a:xfrm>
            <a:off x="6105106" y="3264029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1+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3014773" y="3629789"/>
            <a:ext cx="5424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4288724" y="3629789"/>
            <a:ext cx="5424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5562675" y="3629789"/>
            <a:ext cx="5424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6836627" y="3629789"/>
            <a:ext cx="5424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1740821" y="3629789"/>
            <a:ext cx="542431" cy="8100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009300" y="4074030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aseline="-15000" dirty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335431" y="4439790"/>
            <a:ext cx="682554" cy="3657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335431" y="4032238"/>
            <a:ext cx="673869" cy="3886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11905" y="2163000"/>
            <a:ext cx="359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en-US" sz="16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22323" y="3815647"/>
            <a:ext cx="359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16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44301" y="2993240"/>
            <a:ext cx="64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en-US" sz="16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22323" y="4622670"/>
            <a:ext cx="64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16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29551" y="2338913"/>
                <a:ext cx="47968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551" y="2338913"/>
                <a:ext cx="479682" cy="738664"/>
              </a:xfrm>
              <a:prstGeom prst="rect">
                <a:avLst/>
              </a:prstGeom>
              <a:blipFill>
                <a:blip r:embed="rId2"/>
                <a:stretch>
                  <a:fillRect l="-6410" r="-3846"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891870" y="4104345"/>
                <a:ext cx="4891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70" y="4104345"/>
                <a:ext cx="489173" cy="738664"/>
              </a:xfrm>
              <a:prstGeom prst="rect">
                <a:avLst/>
              </a:prstGeom>
              <a:blipFill>
                <a:blip r:embed="rId3"/>
                <a:stretch>
                  <a:fillRect l="-4938" r="-2469"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868918" y="3685985"/>
                <a:ext cx="87299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918" y="3685985"/>
                <a:ext cx="872995" cy="738664"/>
              </a:xfrm>
              <a:prstGeom prst="rect">
                <a:avLst/>
              </a:prstGeom>
              <a:blipFill>
                <a:blip r:embed="rId4"/>
                <a:stretch>
                  <a:fillRect l="-3497" r="-699"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262896" y="3685985"/>
                <a:ext cx="49584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96" y="3685985"/>
                <a:ext cx="495840" cy="738664"/>
              </a:xfrm>
              <a:prstGeom prst="rect">
                <a:avLst/>
              </a:prstGeom>
              <a:blipFill>
                <a:blip r:embed="rId5"/>
                <a:stretch>
                  <a:fillRect l="-1220" r="-1220"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553128" y="3717350"/>
                <a:ext cx="41530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128" y="3717350"/>
                <a:ext cx="415307" cy="738664"/>
              </a:xfrm>
              <a:prstGeom prst="rect">
                <a:avLst/>
              </a:prstGeom>
              <a:blipFill>
                <a:blip r:embed="rId6"/>
                <a:stretch>
                  <a:fillRect l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856792" y="3717350"/>
                <a:ext cx="5535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sub>
                      </m:sSub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r>
                  <a:rPr lang="en-US" sz="1600" b="0" dirty="0"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41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792" y="3717350"/>
                <a:ext cx="553549" cy="738664"/>
              </a:xfrm>
              <a:prstGeom prst="rect">
                <a:avLst/>
              </a:prstGeom>
              <a:blipFill>
                <a:blip r:embed="rId7"/>
                <a:stretch>
                  <a:fillRect l="-23077" r="-5495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>
            <a:cxnSpLocks/>
          </p:cNvCxnSpPr>
          <p:nvPr/>
        </p:nvCxnSpPr>
        <p:spPr>
          <a:xfrm>
            <a:off x="8110578" y="3629789"/>
            <a:ext cx="5424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148591" y="3689850"/>
                <a:ext cx="341952" cy="9968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61</m:t>
                          </m:r>
                        </m:sub>
                      </m:sSub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591" y="3689850"/>
                <a:ext cx="341952" cy="996876"/>
              </a:xfrm>
              <a:prstGeom prst="rect">
                <a:avLst/>
              </a:prstGeom>
              <a:blipFill>
                <a:blip r:embed="rId8"/>
                <a:stretch>
                  <a:fillRect l="-8929" r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548497" y="3350233"/>
                <a:ext cx="741965" cy="5084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497" y="3350233"/>
                <a:ext cx="741965" cy="5084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70319" y="2142463"/>
                <a:ext cx="870179" cy="1305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61</m:t>
                              </m:r>
                            </m:sub>
                          </m:sSub>
                        </m:num>
                        <m:den>
                          <m: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319" y="2142463"/>
                <a:ext cx="870179" cy="13056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05053" y="2207787"/>
                <a:ext cx="870179" cy="10165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b="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053" y="2207787"/>
                <a:ext cx="870179" cy="10165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87884" y="2276101"/>
                <a:ext cx="870179" cy="1017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b="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884" y="2276101"/>
                <a:ext cx="870179" cy="10178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36950" y="2324948"/>
                <a:ext cx="870179" cy="12627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600" b="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b="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950" y="2324948"/>
                <a:ext cx="870179" cy="12627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823357" y="4992002"/>
                <a:ext cx="1027333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57" y="4992002"/>
                <a:ext cx="1027333" cy="6008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56293" y="1644882"/>
                <a:ext cx="1027333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293" y="1644882"/>
                <a:ext cx="1027333" cy="6008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 flipH="1">
                <a:off x="1426165" y="838175"/>
                <a:ext cx="4364286" cy="617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6165" y="838175"/>
                <a:ext cx="4364286" cy="61799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07423" y="3099765"/>
                <a:ext cx="1401564" cy="616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23" y="3099765"/>
                <a:ext cx="1401564" cy="61645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92937" y="4731069"/>
                <a:ext cx="1031051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sz="16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37" y="4731069"/>
                <a:ext cx="1031051" cy="60080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 flipH="1">
                <a:off x="1443216" y="6052413"/>
                <a:ext cx="4364286" cy="617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43216" y="6052413"/>
                <a:ext cx="4364286" cy="6179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 flipH="1">
                <a:off x="5098683" y="828748"/>
                <a:ext cx="3655242" cy="602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(1)(−1)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</m:sup>
                      </m:s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(1)(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98683" y="828748"/>
                <a:ext cx="3655242" cy="60234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 flipH="1">
                <a:off x="5098683" y="6052413"/>
                <a:ext cx="3655242" cy="602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(1)(−1)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</m:sup>
                      </m:s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(1)(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98683" y="6052413"/>
                <a:ext cx="3655242" cy="60234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9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1" grpId="0"/>
      <p:bldP spid="33" grpId="0"/>
      <p:bldP spid="34" grpId="0"/>
      <p:bldP spid="35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09302" y="2454028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aseline="-15000" dirty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335433" y="2819788"/>
            <a:ext cx="682554" cy="3657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335433" y="2412236"/>
            <a:ext cx="673869" cy="3886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  <a:stCxn id="16" idx="6"/>
            <a:endCxn id="20" idx="2"/>
          </p:cNvCxnSpPr>
          <p:nvPr/>
        </p:nvCxnSpPr>
        <p:spPr>
          <a:xfrm>
            <a:off x="1740822" y="2819788"/>
            <a:ext cx="542431" cy="8100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283253" y="3264029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1" name="Oval 20"/>
          <p:cNvSpPr/>
          <p:nvPr/>
        </p:nvSpPr>
        <p:spPr>
          <a:xfrm>
            <a:off x="4831155" y="3264029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57204" y="3264029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5" name="Oval 24"/>
          <p:cNvSpPr/>
          <p:nvPr/>
        </p:nvSpPr>
        <p:spPr>
          <a:xfrm>
            <a:off x="7379058" y="3264029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1/x</a:t>
            </a:r>
          </a:p>
        </p:txBody>
      </p:sp>
      <p:sp>
        <p:nvSpPr>
          <p:cNvPr id="26" name="Oval 25"/>
          <p:cNvSpPr/>
          <p:nvPr/>
        </p:nvSpPr>
        <p:spPr>
          <a:xfrm>
            <a:off x="6105106" y="3264029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1+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3014773" y="3629789"/>
            <a:ext cx="5424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4288724" y="3629789"/>
            <a:ext cx="5424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5562675" y="3629789"/>
            <a:ext cx="5424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6836627" y="3629789"/>
            <a:ext cx="5424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1740821" y="3629789"/>
            <a:ext cx="542431" cy="8100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009300" y="4074030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aseline="-15000" dirty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335431" y="4439790"/>
            <a:ext cx="682554" cy="3657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335431" y="4032238"/>
            <a:ext cx="673869" cy="3886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8110578" y="3629789"/>
            <a:ext cx="5424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-35310" y="2043384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-83480" y="3671081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=-4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-36289" y="3155464"/>
            <a:ext cx="112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-64626" y="4776190"/>
            <a:ext cx="108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3417" y="309353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09347" y="2938183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-4.5E-5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91737" y="4232719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13381" y="3800329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710116" y="3035174"/>
                <a:ext cx="419474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116" y="3035174"/>
                <a:ext cx="419474" cy="7023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321999" y="380032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148.4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67877" y="380032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82544" y="380032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149.4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34448" y="3800329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0.0067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16200" y="2938183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-4.5E-5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42249" y="2944909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-6.6E-3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28232" y="2930576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6.6E-3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91496" y="2606581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6.6E-3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04766" y="3598106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6.6E-3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-92002" y="2694911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0.02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-129710" y="4229965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-0.027</a:t>
            </a:r>
          </a:p>
        </p:txBody>
      </p:sp>
    </p:spTree>
    <p:extLst>
      <p:ext uri="{BB962C8B-B14F-4D97-AF65-F5344CB8AC3E}">
        <p14:creationId xmlns:p14="http://schemas.microsoft.com/office/powerpoint/2010/main" val="4382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/>
      <p:bldP spid="34" grpId="0"/>
      <p:bldP spid="35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5695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Example: Skin Cancer Diagnosis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14493" y="6320624"/>
            <a:ext cx="55002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Esteva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al., “Dermatologist-level classification of skin cancer with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deep neural networks”, Nature. 2017 </a:t>
            </a:r>
          </a:p>
        </p:txBody>
      </p:sp>
      <p:pic>
        <p:nvPicPr>
          <p:cNvPr id="7" name="Content Placeholder 3"/>
          <p:cNvPicPr>
            <a:picLocks noGr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75" y="885089"/>
            <a:ext cx="7509254" cy="543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309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-197967" y="2412236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20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09302" y="2454028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aseline="-15000" dirty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335433" y="2819788"/>
            <a:ext cx="682554" cy="3657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335433" y="2412236"/>
            <a:ext cx="673869" cy="3886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  <a:stCxn id="16" idx="6"/>
            <a:endCxn id="20" idx="2"/>
          </p:cNvCxnSpPr>
          <p:nvPr/>
        </p:nvCxnSpPr>
        <p:spPr>
          <a:xfrm>
            <a:off x="1740822" y="2819788"/>
            <a:ext cx="542431" cy="8100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283253" y="3264029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1" name="Oval 20"/>
          <p:cNvSpPr/>
          <p:nvPr/>
        </p:nvSpPr>
        <p:spPr>
          <a:xfrm>
            <a:off x="4831155" y="3264029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57204" y="3264029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5" name="Oval 24"/>
          <p:cNvSpPr/>
          <p:nvPr/>
        </p:nvSpPr>
        <p:spPr>
          <a:xfrm>
            <a:off x="7379058" y="3264029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1/x</a:t>
            </a:r>
          </a:p>
        </p:txBody>
      </p:sp>
      <p:sp>
        <p:nvSpPr>
          <p:cNvPr id="26" name="Oval 25"/>
          <p:cNvSpPr/>
          <p:nvPr/>
        </p:nvSpPr>
        <p:spPr>
          <a:xfrm>
            <a:off x="6105106" y="3264029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3014773" y="3629789"/>
            <a:ext cx="5424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4288724" y="3629789"/>
            <a:ext cx="5424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5562675" y="3629789"/>
            <a:ext cx="5424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6836627" y="3629789"/>
            <a:ext cx="5424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1740821" y="3629789"/>
            <a:ext cx="542431" cy="8100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009300" y="4074030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aseline="-15000" dirty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335431" y="4439790"/>
            <a:ext cx="682554" cy="3657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335431" y="4032238"/>
            <a:ext cx="673869" cy="3886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11905" y="2163000"/>
            <a:ext cx="359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en-US" sz="16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22323" y="3815647"/>
            <a:ext cx="359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16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44301" y="2993240"/>
            <a:ext cx="64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en-US" sz="16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22323" y="4622670"/>
            <a:ext cx="64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16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8110578" y="3629789"/>
            <a:ext cx="5424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ight Brace 1"/>
          <p:cNvSpPr/>
          <p:nvPr/>
        </p:nvSpPr>
        <p:spPr>
          <a:xfrm rot="5400000">
            <a:off x="5600147" y="1759871"/>
            <a:ext cx="443303" cy="5071621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443476" y="4699646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bg1"/>
                </a:solidFill>
              </a:rPr>
              <a:t>σ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>
            <a:cxnSpLocks/>
          </p:cNvCxnSpPr>
          <p:nvPr/>
        </p:nvCxnSpPr>
        <p:spPr>
          <a:xfrm>
            <a:off x="4901045" y="5065406"/>
            <a:ext cx="5424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6174996" y="5065406"/>
            <a:ext cx="5424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67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-197967" y="2412236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21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09302" y="2454028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aseline="-15000" dirty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335433" y="2819788"/>
            <a:ext cx="682554" cy="3657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335433" y="2412236"/>
            <a:ext cx="673869" cy="3886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  <a:stCxn id="16" idx="6"/>
            <a:endCxn id="20" idx="2"/>
          </p:cNvCxnSpPr>
          <p:nvPr/>
        </p:nvCxnSpPr>
        <p:spPr>
          <a:xfrm>
            <a:off x="1740822" y="2819788"/>
            <a:ext cx="542431" cy="8100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283253" y="3264029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1740821" y="3629789"/>
            <a:ext cx="542431" cy="8100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009300" y="4074030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aseline="-15000" dirty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335431" y="4439790"/>
            <a:ext cx="682554" cy="3657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335431" y="4032238"/>
            <a:ext cx="673869" cy="3886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11905" y="2163000"/>
            <a:ext cx="359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en-US" sz="16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22323" y="3815647"/>
            <a:ext cx="359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16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44301" y="2993240"/>
            <a:ext cx="64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en-US" sz="16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22323" y="4622670"/>
            <a:ext cx="643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16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443476" y="3275650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bg1"/>
                </a:solidFill>
              </a:rPr>
              <a:t>σ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>
            <a:cxnSpLocks/>
            <a:stCxn id="20" idx="6"/>
          </p:cNvCxnSpPr>
          <p:nvPr/>
        </p:nvCxnSpPr>
        <p:spPr>
          <a:xfrm>
            <a:off x="3014773" y="3629789"/>
            <a:ext cx="2428703" cy="1162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6174996" y="3641410"/>
            <a:ext cx="246938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29551" y="2338913"/>
                <a:ext cx="47968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551" y="2338913"/>
                <a:ext cx="479682" cy="738664"/>
              </a:xfrm>
              <a:prstGeom prst="rect">
                <a:avLst/>
              </a:prstGeom>
              <a:blipFill>
                <a:blip r:embed="rId2"/>
                <a:stretch>
                  <a:fillRect l="-6410" r="-3846"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91870" y="4104345"/>
                <a:ext cx="4891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70" y="4104345"/>
                <a:ext cx="489173" cy="738664"/>
              </a:xfrm>
              <a:prstGeom prst="rect">
                <a:avLst/>
              </a:prstGeom>
              <a:blipFill>
                <a:blip r:embed="rId3"/>
                <a:stretch>
                  <a:fillRect l="-4938" r="-2469"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151719" y="3685985"/>
                <a:ext cx="14363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719" y="3685985"/>
                <a:ext cx="1436355" cy="246221"/>
              </a:xfrm>
              <a:prstGeom prst="rect">
                <a:avLst/>
              </a:prstGeom>
              <a:blipFill>
                <a:blip r:embed="rId4"/>
                <a:stretch>
                  <a:fillRect l="-127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02778" y="3685985"/>
                <a:ext cx="12004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778" y="3685985"/>
                <a:ext cx="1200457" cy="246221"/>
              </a:xfrm>
              <a:prstGeom prst="rect">
                <a:avLst/>
              </a:prstGeom>
              <a:blipFill>
                <a:blip r:embed="rId5"/>
                <a:stretch>
                  <a:fillRect l="-1523" r="-5584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329482" y="2741649"/>
                <a:ext cx="2563757" cy="524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482" y="2741649"/>
                <a:ext cx="2563757" cy="524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823357" y="4992002"/>
                <a:ext cx="1027333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57" y="4992002"/>
                <a:ext cx="1027333" cy="6008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856293" y="1644882"/>
                <a:ext cx="1027333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293" y="1644882"/>
                <a:ext cx="1027333" cy="6008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07423" y="3099765"/>
                <a:ext cx="1401564" cy="616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23" y="3099765"/>
                <a:ext cx="1401564" cy="6164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92937" y="4731069"/>
                <a:ext cx="1031051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sz="16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37" y="4731069"/>
                <a:ext cx="1031051" cy="6008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710116" y="3035174"/>
                <a:ext cx="419474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116" y="3035174"/>
                <a:ext cx="419474" cy="702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00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4" grpId="0"/>
      <p:bldP spid="45" grpId="0"/>
      <p:bldP spid="46" grpId="0"/>
      <p:bldP spid="47" grpId="0"/>
      <p:bldP spid="48" grpId="0"/>
      <p:bldP spid="49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-197967" y="2412236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22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09302" y="2454028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aseline="-15000" dirty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335433" y="2819788"/>
            <a:ext cx="682554" cy="3657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335433" y="2412236"/>
            <a:ext cx="673869" cy="3886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  <a:stCxn id="16" idx="6"/>
            <a:endCxn id="20" idx="2"/>
          </p:cNvCxnSpPr>
          <p:nvPr/>
        </p:nvCxnSpPr>
        <p:spPr>
          <a:xfrm>
            <a:off x="1740822" y="2819788"/>
            <a:ext cx="542431" cy="8100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283253" y="3264029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1740821" y="3629789"/>
            <a:ext cx="542431" cy="8100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009300" y="4074030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aseline="-15000" dirty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335431" y="4439790"/>
            <a:ext cx="682554" cy="3657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335431" y="4032238"/>
            <a:ext cx="673869" cy="3886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5443476" y="3275650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bg1"/>
                </a:solidFill>
              </a:rPr>
              <a:t>σ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>
            <a:cxnSpLocks/>
            <a:stCxn id="20" idx="6"/>
          </p:cNvCxnSpPr>
          <p:nvPr/>
        </p:nvCxnSpPr>
        <p:spPr>
          <a:xfrm>
            <a:off x="3014773" y="3629789"/>
            <a:ext cx="2428703" cy="1162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6174996" y="3641410"/>
            <a:ext cx="246938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-35310" y="2043384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83480" y="3671081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=-4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36289" y="3155464"/>
            <a:ext cx="112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64626" y="4776190"/>
            <a:ext cx="108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43417" y="309353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91737" y="4232719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42934" y="3800329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710116" y="3035174"/>
                <a:ext cx="419474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116" y="3035174"/>
                <a:ext cx="419474" cy="7023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920044" y="3800329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0.0067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57785" y="2930576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6.6E-3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91496" y="2606581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6.6E-3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04766" y="3598106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6.6E-3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-92002" y="2694911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0.02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-129710" y="4229965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-0.027</a:t>
            </a:r>
          </a:p>
        </p:txBody>
      </p:sp>
    </p:spTree>
    <p:extLst>
      <p:ext uri="{BB962C8B-B14F-4D97-AF65-F5344CB8AC3E}">
        <p14:creationId xmlns:p14="http://schemas.microsoft.com/office/powerpoint/2010/main" val="28330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176561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23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29262" y="2571469"/>
            <a:ext cx="1371600" cy="1371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 flipV="1">
            <a:off x="4307860" y="3266992"/>
            <a:ext cx="1260814" cy="6687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4285418" y="2611759"/>
            <a:ext cx="1283256" cy="623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57018" y="2061889"/>
                <a:ext cx="908133" cy="877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018" y="2061889"/>
                <a:ext cx="908133" cy="877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49901" y="3601363"/>
                <a:ext cx="915251" cy="877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901" y="3601363"/>
                <a:ext cx="915251" cy="877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34053" y="2939822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3" y="2939822"/>
                <a:ext cx="44884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333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96179" y="1200956"/>
            <a:ext cx="3779365" cy="3558068"/>
            <a:chOff x="2429756" y="3089864"/>
            <a:chExt cx="3779365" cy="3558068"/>
          </a:xfrm>
        </p:grpSpPr>
        <p:grpSp>
          <p:nvGrpSpPr>
            <p:cNvPr id="4" name="Group 3"/>
            <p:cNvGrpSpPr/>
            <p:nvPr/>
          </p:nvGrpSpPr>
          <p:grpSpPr>
            <a:xfrm>
              <a:off x="5751921" y="4116856"/>
              <a:ext cx="457200" cy="1504084"/>
              <a:chOff x="5308860" y="3660440"/>
              <a:chExt cx="457200" cy="150408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5308860" y="3660440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308860" y="4183882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308860" y="4707324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181573" y="3089864"/>
              <a:ext cx="457200" cy="3558068"/>
              <a:chOff x="3738512" y="2543107"/>
              <a:chExt cx="457200" cy="3558068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738512" y="3576729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738512" y="4093540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738512" y="4610351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738512" y="5127162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738512" y="5643975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738512" y="2543107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738512" y="3059918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429756" y="3865081"/>
              <a:ext cx="457200" cy="2007635"/>
              <a:chOff x="1986695" y="4104536"/>
              <a:chExt cx="457200" cy="2007635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986695" y="4104536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986695" y="4621347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986695" y="5138158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986695" y="5654971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Connector 7"/>
            <p:cNvCxnSpPr>
              <a:stCxn id="57" idx="6"/>
              <a:endCxn id="66" idx="2"/>
            </p:cNvCxnSpPr>
            <p:nvPr/>
          </p:nvCxnSpPr>
          <p:spPr>
            <a:xfrm flipV="1">
              <a:off x="2886956" y="3318464"/>
              <a:ext cx="1294617" cy="775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7" idx="6"/>
              <a:endCxn id="67" idx="2"/>
            </p:cNvCxnSpPr>
            <p:nvPr/>
          </p:nvCxnSpPr>
          <p:spPr>
            <a:xfrm flipV="1">
              <a:off x="2886956" y="3835275"/>
              <a:ext cx="1294617" cy="258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57" idx="6"/>
              <a:endCxn id="61" idx="2"/>
            </p:cNvCxnSpPr>
            <p:nvPr/>
          </p:nvCxnSpPr>
          <p:spPr>
            <a:xfrm>
              <a:off x="2886956" y="4093681"/>
              <a:ext cx="1294617" cy="258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7" idx="6"/>
              <a:endCxn id="62" idx="2"/>
            </p:cNvCxnSpPr>
            <p:nvPr/>
          </p:nvCxnSpPr>
          <p:spPr>
            <a:xfrm>
              <a:off x="2886956" y="4093681"/>
              <a:ext cx="1294617" cy="775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7" idx="6"/>
              <a:endCxn id="63" idx="2"/>
            </p:cNvCxnSpPr>
            <p:nvPr/>
          </p:nvCxnSpPr>
          <p:spPr>
            <a:xfrm>
              <a:off x="2886956" y="4093681"/>
              <a:ext cx="1294617" cy="12920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7" idx="6"/>
              <a:endCxn id="64" idx="2"/>
            </p:cNvCxnSpPr>
            <p:nvPr/>
          </p:nvCxnSpPr>
          <p:spPr>
            <a:xfrm>
              <a:off x="2886956" y="4093681"/>
              <a:ext cx="1294617" cy="18088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57" idx="6"/>
              <a:endCxn id="65" idx="2"/>
            </p:cNvCxnSpPr>
            <p:nvPr/>
          </p:nvCxnSpPr>
          <p:spPr>
            <a:xfrm>
              <a:off x="2886956" y="4093681"/>
              <a:ext cx="1294617" cy="23256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886956" y="3841743"/>
              <a:ext cx="1294617" cy="775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886956" y="4358554"/>
              <a:ext cx="1294617" cy="258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86956" y="4616960"/>
              <a:ext cx="1294617" cy="258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956" y="4616960"/>
              <a:ext cx="1294617" cy="775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86956" y="4616960"/>
              <a:ext cx="1294617" cy="12920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886956" y="4616960"/>
              <a:ext cx="1294617" cy="18088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  <a:endCxn id="66" idx="2"/>
            </p:cNvCxnSpPr>
            <p:nvPr/>
          </p:nvCxnSpPr>
          <p:spPr>
            <a:xfrm flipV="1">
              <a:off x="2886956" y="3318464"/>
              <a:ext cx="1294617" cy="1298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879099" y="4347558"/>
              <a:ext cx="1294617" cy="775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879099" y="4864369"/>
              <a:ext cx="1294617" cy="258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879099" y="5122775"/>
              <a:ext cx="1294617" cy="258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879099" y="5122775"/>
              <a:ext cx="1294617" cy="775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879099" y="5122775"/>
              <a:ext cx="1294617" cy="12920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cxnSpLocks/>
              <a:endCxn id="67" idx="2"/>
            </p:cNvCxnSpPr>
            <p:nvPr/>
          </p:nvCxnSpPr>
          <p:spPr>
            <a:xfrm flipV="1">
              <a:off x="2879099" y="3835275"/>
              <a:ext cx="1302474" cy="1287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cxnSpLocks/>
              <a:endCxn id="66" idx="2"/>
            </p:cNvCxnSpPr>
            <p:nvPr/>
          </p:nvCxnSpPr>
          <p:spPr>
            <a:xfrm flipV="1">
              <a:off x="2879099" y="3318464"/>
              <a:ext cx="1302474" cy="1804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893700" y="4895056"/>
              <a:ext cx="1294617" cy="775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893700" y="5411867"/>
              <a:ext cx="1294617" cy="258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893700" y="5670273"/>
              <a:ext cx="1294617" cy="258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893700" y="5670273"/>
              <a:ext cx="1294617" cy="775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cxnSpLocks/>
              <a:endCxn id="61" idx="2"/>
            </p:cNvCxnSpPr>
            <p:nvPr/>
          </p:nvCxnSpPr>
          <p:spPr>
            <a:xfrm flipV="1">
              <a:off x="2893700" y="4352086"/>
              <a:ext cx="1287873" cy="13181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cxnSpLocks/>
              <a:endCxn id="67" idx="2"/>
            </p:cNvCxnSpPr>
            <p:nvPr/>
          </p:nvCxnSpPr>
          <p:spPr>
            <a:xfrm flipV="1">
              <a:off x="2893700" y="3835275"/>
              <a:ext cx="1287873" cy="18349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/>
              <a:endCxn id="66" idx="2"/>
            </p:cNvCxnSpPr>
            <p:nvPr/>
          </p:nvCxnSpPr>
          <p:spPr>
            <a:xfrm flipV="1">
              <a:off x="2893700" y="3318464"/>
              <a:ext cx="1287873" cy="2351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/>
              <a:stCxn id="63" idx="6"/>
              <a:endCxn id="68" idx="2"/>
            </p:cNvCxnSpPr>
            <p:nvPr/>
          </p:nvCxnSpPr>
          <p:spPr>
            <a:xfrm flipV="1">
              <a:off x="4638773" y="4345456"/>
              <a:ext cx="1113148" cy="104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  <a:stCxn id="63" idx="6"/>
              <a:endCxn id="69" idx="2"/>
            </p:cNvCxnSpPr>
            <p:nvPr/>
          </p:nvCxnSpPr>
          <p:spPr>
            <a:xfrm flipV="1">
              <a:off x="4638773" y="4868898"/>
              <a:ext cx="1113148" cy="516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  <a:stCxn id="63" idx="6"/>
              <a:endCxn id="70" idx="2"/>
            </p:cNvCxnSpPr>
            <p:nvPr/>
          </p:nvCxnSpPr>
          <p:spPr>
            <a:xfrm>
              <a:off x="4638773" y="5385708"/>
              <a:ext cx="1113148" cy="6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/>
              <a:endCxn id="70" idx="2"/>
            </p:cNvCxnSpPr>
            <p:nvPr/>
          </p:nvCxnSpPr>
          <p:spPr>
            <a:xfrm>
              <a:off x="4629248" y="4861833"/>
              <a:ext cx="1122673" cy="530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cxnSpLocks/>
            </p:cNvCxnSpPr>
            <p:nvPr/>
          </p:nvCxnSpPr>
          <p:spPr>
            <a:xfrm flipV="1">
              <a:off x="4629248" y="4345023"/>
              <a:ext cx="1113148" cy="516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cxnSpLocks/>
            </p:cNvCxnSpPr>
            <p:nvPr/>
          </p:nvCxnSpPr>
          <p:spPr>
            <a:xfrm>
              <a:off x="4629248" y="4861833"/>
              <a:ext cx="1113148" cy="6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cxnSpLocks/>
            </p:cNvCxnSpPr>
            <p:nvPr/>
          </p:nvCxnSpPr>
          <p:spPr>
            <a:xfrm flipV="1">
              <a:off x="4629248" y="4869331"/>
              <a:ext cx="1113148" cy="104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cxnSpLocks/>
            </p:cNvCxnSpPr>
            <p:nvPr/>
          </p:nvCxnSpPr>
          <p:spPr>
            <a:xfrm flipV="1">
              <a:off x="4629248" y="5392773"/>
              <a:ext cx="1113148" cy="516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cxnSpLocks/>
              <a:endCxn id="68" idx="2"/>
            </p:cNvCxnSpPr>
            <p:nvPr/>
          </p:nvCxnSpPr>
          <p:spPr>
            <a:xfrm flipV="1">
              <a:off x="4629248" y="4345456"/>
              <a:ext cx="1122673" cy="1564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cxnSpLocks/>
            </p:cNvCxnSpPr>
            <p:nvPr/>
          </p:nvCxnSpPr>
          <p:spPr>
            <a:xfrm flipV="1">
              <a:off x="4638773" y="5383681"/>
              <a:ext cx="1113148" cy="104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cxnSpLocks/>
              <a:endCxn id="69" idx="2"/>
            </p:cNvCxnSpPr>
            <p:nvPr/>
          </p:nvCxnSpPr>
          <p:spPr>
            <a:xfrm flipV="1">
              <a:off x="4638773" y="4868898"/>
              <a:ext cx="1113148" cy="15550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/>
              <a:endCxn id="68" idx="2"/>
            </p:cNvCxnSpPr>
            <p:nvPr/>
          </p:nvCxnSpPr>
          <p:spPr>
            <a:xfrm flipV="1">
              <a:off x="4638773" y="4345456"/>
              <a:ext cx="1113148" cy="2078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cxnSpLocks/>
              <a:endCxn id="70" idx="2"/>
            </p:cNvCxnSpPr>
            <p:nvPr/>
          </p:nvCxnSpPr>
          <p:spPr>
            <a:xfrm>
              <a:off x="4657823" y="4347483"/>
              <a:ext cx="1094098" cy="10448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cxnSpLocks/>
              <a:endCxn id="69" idx="2"/>
            </p:cNvCxnSpPr>
            <p:nvPr/>
          </p:nvCxnSpPr>
          <p:spPr>
            <a:xfrm>
              <a:off x="4657823" y="4347483"/>
              <a:ext cx="1094098" cy="521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/>
            </p:cNvCxnSpPr>
            <p:nvPr/>
          </p:nvCxnSpPr>
          <p:spPr>
            <a:xfrm>
              <a:off x="4657823" y="4347483"/>
              <a:ext cx="1113148" cy="6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cxnSpLocks/>
              <a:endCxn id="70" idx="2"/>
            </p:cNvCxnSpPr>
            <p:nvPr/>
          </p:nvCxnSpPr>
          <p:spPr>
            <a:xfrm>
              <a:off x="4648298" y="3861708"/>
              <a:ext cx="1103623" cy="1530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cxnSpLocks/>
              <a:endCxn id="68" idx="2"/>
            </p:cNvCxnSpPr>
            <p:nvPr/>
          </p:nvCxnSpPr>
          <p:spPr>
            <a:xfrm>
              <a:off x="4648298" y="3861708"/>
              <a:ext cx="1103623" cy="483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/>
              <a:endCxn id="69" idx="2"/>
            </p:cNvCxnSpPr>
            <p:nvPr/>
          </p:nvCxnSpPr>
          <p:spPr>
            <a:xfrm>
              <a:off x="4648298" y="3861708"/>
              <a:ext cx="1103623" cy="1007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cxnSpLocks/>
              <a:endCxn id="70" idx="2"/>
            </p:cNvCxnSpPr>
            <p:nvPr/>
          </p:nvCxnSpPr>
          <p:spPr>
            <a:xfrm>
              <a:off x="4657823" y="3309258"/>
              <a:ext cx="1094098" cy="2083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cxnSpLocks/>
              <a:endCxn id="69" idx="2"/>
            </p:cNvCxnSpPr>
            <p:nvPr/>
          </p:nvCxnSpPr>
          <p:spPr>
            <a:xfrm>
              <a:off x="4657823" y="3309258"/>
              <a:ext cx="1094098" cy="1559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cxnSpLocks/>
              <a:endCxn id="68" idx="2"/>
            </p:cNvCxnSpPr>
            <p:nvPr/>
          </p:nvCxnSpPr>
          <p:spPr>
            <a:xfrm>
              <a:off x="4657823" y="3309258"/>
              <a:ext cx="1094098" cy="10361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Rectangle 137"/>
          <p:cNvSpPr/>
          <p:nvPr/>
        </p:nvSpPr>
        <p:spPr>
          <a:xfrm>
            <a:off x="2103148" y="750302"/>
            <a:ext cx="1408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Layer 1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3872346" y="750302"/>
            <a:ext cx="1408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Layer 2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5459404" y="750302"/>
            <a:ext cx="1408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Layer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3148625" y="4115138"/>
                <a:ext cx="558806" cy="373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74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625" y="4115138"/>
                <a:ext cx="558806" cy="373372"/>
              </a:xfrm>
              <a:prstGeom prst="rect">
                <a:avLst/>
              </a:prstGeom>
              <a:blipFill>
                <a:blip r:embed="rId2"/>
                <a:stretch>
                  <a:fillRect l="-7692" r="-4396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Straight Connector 142"/>
          <p:cNvCxnSpPr/>
          <p:nvPr/>
        </p:nvCxnSpPr>
        <p:spPr>
          <a:xfrm>
            <a:off x="3053099" y="3769816"/>
            <a:ext cx="1294617" cy="7752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>
          <a:xfrm>
            <a:off x="4351473" y="4294084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4391955" y="4336029"/>
                <a:ext cx="387991" cy="372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55" y="4336029"/>
                <a:ext cx="387991" cy="372987"/>
              </a:xfrm>
              <a:prstGeom prst="rect">
                <a:avLst/>
              </a:prstGeom>
              <a:blipFill>
                <a:blip r:embed="rId3"/>
                <a:stretch>
                  <a:fillRect l="-18750" r="-4688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-11578" y="4714246"/>
                <a:ext cx="4619341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78" y="4714246"/>
                <a:ext cx="4619341" cy="1189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5280845" y="5062655"/>
                <a:ext cx="3884397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845" y="5062655"/>
                <a:ext cx="3884397" cy="416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Straight Connector 151"/>
          <p:cNvCxnSpPr>
            <a:stCxn id="146" idx="6"/>
            <a:endCxn id="70" idx="2"/>
          </p:cNvCxnSpPr>
          <p:nvPr/>
        </p:nvCxnSpPr>
        <p:spPr>
          <a:xfrm flipV="1">
            <a:off x="4808673" y="3503432"/>
            <a:ext cx="1109671" cy="10192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46" idx="6"/>
            <a:endCxn id="69" idx="2"/>
          </p:cNvCxnSpPr>
          <p:nvPr/>
        </p:nvCxnSpPr>
        <p:spPr>
          <a:xfrm flipV="1">
            <a:off x="4808673" y="2979990"/>
            <a:ext cx="1109671" cy="15426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46" idx="6"/>
            <a:endCxn id="68" idx="2"/>
          </p:cNvCxnSpPr>
          <p:nvPr/>
        </p:nvCxnSpPr>
        <p:spPr>
          <a:xfrm flipV="1">
            <a:off x="4808673" y="2456548"/>
            <a:ext cx="1109671" cy="20661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4950999" y="4295365"/>
                <a:ext cx="390555" cy="372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999" y="4295365"/>
                <a:ext cx="390555" cy="372987"/>
              </a:xfrm>
              <a:prstGeom prst="rect">
                <a:avLst/>
              </a:prstGeom>
              <a:blipFill>
                <a:blip r:embed="rId6"/>
                <a:stretch>
                  <a:fillRect l="-9375" t="-1639" r="-625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3620996" y="5987170"/>
                <a:ext cx="1193725" cy="851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996" y="5987170"/>
                <a:ext cx="1193725" cy="8519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5380820" y="6195402"/>
                <a:ext cx="1252394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820" y="6195402"/>
                <a:ext cx="1252394" cy="375872"/>
              </a:xfrm>
              <a:prstGeom prst="rect">
                <a:avLst/>
              </a:prstGeom>
              <a:blipFill>
                <a:blip r:embed="rId8"/>
                <a:stretch>
                  <a:fillRect l="-5854" t="-1613" r="-4878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Rectangle 167"/>
          <p:cNvSpPr/>
          <p:nvPr/>
        </p:nvSpPr>
        <p:spPr>
          <a:xfrm>
            <a:off x="2472308" y="6150181"/>
            <a:ext cx="1408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Error:</a:t>
            </a:r>
          </a:p>
        </p:txBody>
      </p:sp>
    </p:spTree>
    <p:extLst>
      <p:ext uri="{BB962C8B-B14F-4D97-AF65-F5344CB8AC3E}">
        <p14:creationId xmlns:p14="http://schemas.microsoft.com/office/powerpoint/2010/main" val="28186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6" grpId="0" animBg="1"/>
      <p:bldP spid="144" grpId="0"/>
      <p:bldP spid="149" grpId="0"/>
      <p:bldP spid="150" grpId="0"/>
      <p:bldP spid="165" grpId="0"/>
      <p:bldP spid="166" grpId="0"/>
      <p:bldP spid="167" grpId="0"/>
      <p:bldP spid="1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84183" y="1433840"/>
                <a:ext cx="1371594" cy="841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183" y="1433840"/>
                <a:ext cx="1371594" cy="8415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795304" y="884092"/>
            <a:ext cx="3949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Error for output layer (l=N):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41915" y="3602285"/>
                <a:ext cx="1715277" cy="685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915" y="3602285"/>
                <a:ext cx="1715277" cy="6857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77914" y="4209947"/>
                <a:ext cx="1984133" cy="915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914" y="4209947"/>
                <a:ext cx="1984133" cy="915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43404" y="5670190"/>
                <a:ext cx="4253152" cy="915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404" y="5670190"/>
                <a:ext cx="4253152" cy="915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48418" y="3560416"/>
                <a:ext cx="6431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18" y="3560416"/>
                <a:ext cx="64312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48418" y="5006674"/>
                <a:ext cx="6431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18" y="5006674"/>
                <a:ext cx="64312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612306" y="2316702"/>
            <a:ext cx="17744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48267" y="2675544"/>
                <a:ext cx="2443426" cy="936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bSup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267" y="2675544"/>
                <a:ext cx="2443426" cy="9368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448418" y="2101259"/>
                <a:ext cx="6431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18" y="2101259"/>
                <a:ext cx="64312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17594" y="5155008"/>
                <a:ext cx="1082540" cy="287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594" y="5155008"/>
                <a:ext cx="1082540" cy="287579"/>
              </a:xfrm>
              <a:prstGeom prst="rect">
                <a:avLst/>
              </a:prstGeom>
              <a:blipFill>
                <a:blip r:embed="rId10"/>
                <a:stretch>
                  <a:fillRect l="-1685" r="-6180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6762" y="3174549"/>
                <a:ext cx="24862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′(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62" y="3174549"/>
                <a:ext cx="2486257" cy="369332"/>
              </a:xfrm>
              <a:prstGeom prst="rect">
                <a:avLst/>
              </a:prstGeom>
              <a:blipFill>
                <a:blip r:embed="rId11"/>
                <a:stretch>
                  <a:fillRect l="-2451" t="-6667" r="-4167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96762" y="3082412"/>
            <a:ext cx="2486257" cy="52224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60845" y="3794448"/>
                <a:ext cx="177799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 </m:t>
                    </m:r>
                  </m:oMath>
                </a14:m>
                <a:r>
                  <a:rPr lang="en-US" sz="16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 Element-wise multiplication of vectors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45" y="3794448"/>
                <a:ext cx="1777996" cy="830997"/>
              </a:xfrm>
              <a:prstGeom prst="rect">
                <a:avLst/>
              </a:prstGeom>
              <a:blipFill>
                <a:blip r:embed="rId12"/>
                <a:stretch>
                  <a:fillRect t="-2920" r="-2740" b="-7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78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4638" y="867237"/>
            <a:ext cx="6549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Error as a function of the error in the next layer: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73117" y="1304681"/>
                <a:ext cx="1193725" cy="851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117" y="1304681"/>
                <a:ext cx="1193725" cy="851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84756" y="4747756"/>
                <a:ext cx="2622705" cy="1287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)+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756" y="4747756"/>
                <a:ext cx="2622705" cy="12872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81957" y="2665974"/>
                <a:ext cx="3576043" cy="945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957" y="2665974"/>
                <a:ext cx="3576043" cy="9452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48418" y="3560416"/>
                <a:ext cx="6431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18" y="3560416"/>
                <a:ext cx="643125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48418" y="5006674"/>
                <a:ext cx="6431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18" y="5006674"/>
                <a:ext cx="64312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48418" y="2101259"/>
                <a:ext cx="6431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18" y="2101259"/>
                <a:ext cx="64312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83375" y="4147617"/>
                <a:ext cx="2573205" cy="945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375" y="4147617"/>
                <a:ext cx="2573205" cy="9452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008860" y="2316702"/>
            <a:ext cx="17744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01234" y="3519186"/>
                <a:ext cx="1189749" cy="538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234" y="3519186"/>
                <a:ext cx="1189749" cy="538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81038" y="5618283"/>
                <a:ext cx="3194529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038" y="5618283"/>
                <a:ext cx="3194529" cy="8962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2171" y="3688103"/>
                <a:ext cx="3653051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′(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71" y="3688103"/>
                <a:ext cx="3653051" cy="375872"/>
              </a:xfrm>
              <a:prstGeom prst="rect">
                <a:avLst/>
              </a:prstGeom>
              <a:blipFill>
                <a:blip r:embed="rId11"/>
                <a:stretch>
                  <a:fillRect l="-1669" t="-4839" r="-267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92171" y="3595966"/>
            <a:ext cx="3653051" cy="52224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4638" y="867237"/>
            <a:ext cx="6549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Gradient with respect to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14298" y="1288667"/>
                <a:ext cx="523733" cy="851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98" y="1288667"/>
                <a:ext cx="523733" cy="851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755075" y="4921277"/>
                <a:ext cx="2140009" cy="68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075" y="4921277"/>
                <a:ext cx="2140009" cy="689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4513" y="2691374"/>
                <a:ext cx="2387577" cy="945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513" y="2691374"/>
                <a:ext cx="2387577" cy="9452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48418" y="3560416"/>
                <a:ext cx="6431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18" y="3560416"/>
                <a:ext cx="643125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48418" y="5006674"/>
                <a:ext cx="6431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18" y="5006674"/>
                <a:ext cx="64312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48418" y="2101259"/>
                <a:ext cx="6431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18" y="2101259"/>
                <a:ext cx="64312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83375" y="4147617"/>
                <a:ext cx="2306657" cy="945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375" y="4147617"/>
                <a:ext cx="2306657" cy="9452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008860" y="2316702"/>
            <a:ext cx="17744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01234" y="3519186"/>
                <a:ext cx="840871" cy="538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234" y="3519186"/>
                <a:ext cx="840871" cy="538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52182" y="5673758"/>
                <a:ext cx="1235595" cy="851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182" y="5673758"/>
                <a:ext cx="1235595" cy="8519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34711" y="3398349"/>
            <a:ext cx="1347429" cy="57167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80949" y="3448105"/>
                <a:ext cx="1457900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49" y="3448105"/>
                <a:ext cx="1457900" cy="468205"/>
              </a:xfrm>
              <a:prstGeom prst="rect">
                <a:avLst/>
              </a:prstGeom>
              <a:blipFill>
                <a:blip r:embed="rId11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4638" y="867237"/>
            <a:ext cx="6549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Gradient with respect to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14298" y="1288667"/>
                <a:ext cx="699743" cy="851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298" y="1288667"/>
                <a:ext cx="699743" cy="851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755075" y="4921277"/>
                <a:ext cx="2205026" cy="68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075" y="4921277"/>
                <a:ext cx="2205026" cy="689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4513" y="2691374"/>
                <a:ext cx="2717860" cy="945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513" y="2691374"/>
                <a:ext cx="2717860" cy="9452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448418" y="3560416"/>
                <a:ext cx="6431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18" y="3560416"/>
                <a:ext cx="643125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48418" y="5006674"/>
                <a:ext cx="6431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18" y="5006674"/>
                <a:ext cx="64312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48418" y="2101259"/>
                <a:ext cx="6431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18" y="2101259"/>
                <a:ext cx="64312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83375" y="4147617"/>
                <a:ext cx="2523511" cy="945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375" y="4147617"/>
                <a:ext cx="2523511" cy="9452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008860" y="2316702"/>
            <a:ext cx="17744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01234" y="3519186"/>
                <a:ext cx="798617" cy="5399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234" y="3519186"/>
                <a:ext cx="798617" cy="539956"/>
              </a:xfrm>
              <a:prstGeom prst="rect">
                <a:avLst/>
              </a:prstGeom>
              <a:blipFill>
                <a:blip r:embed="rId9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21350" y="3398349"/>
            <a:ext cx="2347819" cy="57167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24522" y="5673758"/>
                <a:ext cx="1953483" cy="851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522" y="5673758"/>
                <a:ext cx="1953483" cy="8519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7589" y="3448105"/>
                <a:ext cx="2494977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89" y="3448105"/>
                <a:ext cx="2494977" cy="468205"/>
              </a:xfrm>
              <a:prstGeom prst="rect">
                <a:avLst/>
              </a:prstGeom>
              <a:blipFill>
                <a:blip r:embed="rId11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25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 animBg="1"/>
      <p:bldP spid="18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110" y="1050117"/>
            <a:ext cx="76685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each training example x in mini-batch of size 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Forward Pass: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Output Error: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Error Backpropagation: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Gradient Descent: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46687" y="1604186"/>
                <a:ext cx="4454874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87" y="1604186"/>
                <a:ext cx="4454874" cy="375872"/>
              </a:xfrm>
              <a:prstGeom prst="rect">
                <a:avLst/>
              </a:prstGeom>
              <a:blipFill>
                <a:blip r:embed="rId2"/>
                <a:stretch>
                  <a:fillRect l="-548" t="-3226" r="-2055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46687" y="2559878"/>
                <a:ext cx="28716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′(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87" y="2559878"/>
                <a:ext cx="2871620" cy="369332"/>
              </a:xfrm>
              <a:prstGeom prst="rect">
                <a:avLst/>
              </a:prstGeom>
              <a:blipFill>
                <a:blip r:embed="rId3"/>
                <a:stretch>
                  <a:fillRect l="-2123" t="-6557" r="-3397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46687" y="3509031"/>
                <a:ext cx="4231095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′(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87" y="3509031"/>
                <a:ext cx="4231095" cy="375872"/>
              </a:xfrm>
              <a:prstGeom prst="rect">
                <a:avLst/>
              </a:prstGeom>
              <a:blipFill>
                <a:blip r:embed="rId4"/>
                <a:stretch>
                  <a:fillRect l="-1297" t="-4918" r="-2161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46687" y="4491237"/>
                <a:ext cx="2680669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87" y="4491237"/>
                <a:ext cx="2680669" cy="896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46687" y="5372558"/>
                <a:ext cx="4030654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87" y="5372558"/>
                <a:ext cx="4030654" cy="8962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6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406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Logistic Regression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3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3890796" y="1025472"/>
            <a:ext cx="1371600" cy="1371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/>
            <a:stCxn id="124" idx="3"/>
            <a:endCxn id="115" idx="2"/>
          </p:cNvCxnSpPr>
          <p:nvPr/>
        </p:nvCxnSpPr>
        <p:spPr>
          <a:xfrm flipV="1">
            <a:off x="2620457" y="1711272"/>
            <a:ext cx="1270339" cy="1647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cxnSpLocks/>
            <a:stCxn id="123" idx="3"/>
          </p:cNvCxnSpPr>
          <p:nvPr/>
        </p:nvCxnSpPr>
        <p:spPr>
          <a:xfrm flipV="1">
            <a:off x="2620457" y="1720995"/>
            <a:ext cx="1260814" cy="6687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cxnSpLocks/>
            <a:stCxn id="125" idx="3"/>
          </p:cNvCxnSpPr>
          <p:nvPr/>
        </p:nvCxnSpPr>
        <p:spPr>
          <a:xfrm>
            <a:off x="2598015" y="1065762"/>
            <a:ext cx="1283256" cy="623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2150457" y="2158904"/>
            <a:ext cx="4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150457" y="1496917"/>
            <a:ext cx="4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150457" y="834929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30" name="Straight Connector 129"/>
          <p:cNvCxnSpPr>
            <a:cxnSpLocks/>
          </p:cNvCxnSpPr>
          <p:nvPr/>
        </p:nvCxnSpPr>
        <p:spPr>
          <a:xfrm flipV="1">
            <a:off x="5274519" y="1706071"/>
            <a:ext cx="2355006" cy="114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2693382" y="2187479"/>
            <a:ext cx="640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2400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693381" y="1268317"/>
            <a:ext cx="53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693382" y="758729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5297685" y="937122"/>
                <a:ext cx="2155718" cy="68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685" y="937122"/>
                <a:ext cx="2155718" cy="6824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135"/>
          <p:cNvSpPr txBox="1"/>
          <p:nvPr/>
        </p:nvSpPr>
        <p:spPr>
          <a:xfrm>
            <a:off x="2233801" y="1996893"/>
            <a:ext cx="586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"/>
              </a:lnSpc>
            </a:pP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400"/>
              </a:lnSpc>
            </a:pP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400"/>
              </a:lnSpc>
            </a:pP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0D2AA1-5163-4F94-8D5F-85E4E51E6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531" y="1993229"/>
            <a:ext cx="1754517" cy="1778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E443D8-7775-44BB-ACE5-156A79780468}"/>
                  </a:ext>
                </a:extLst>
              </p:cNvPr>
              <p:cNvSpPr/>
              <p:nvPr/>
            </p:nvSpPr>
            <p:spPr>
              <a:xfrm>
                <a:off x="7429540" y="1906549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E443D8-7775-44BB-ACE5-156A79780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40" y="1906549"/>
                <a:ext cx="3658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65CEB06-F326-4DC4-89C3-E86FA6AEED20}"/>
                  </a:ext>
                </a:extLst>
              </p:cNvPr>
              <p:cNvSpPr/>
              <p:nvPr/>
            </p:nvSpPr>
            <p:spPr>
              <a:xfrm>
                <a:off x="5508457" y="3415578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65CEB06-F326-4DC4-89C3-E86FA6AEE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457" y="3415578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0F0FC8-0435-4075-9AE7-F9AD5244ED0A}"/>
                  </a:ext>
                </a:extLst>
              </p:cNvPr>
              <p:cNvSpPr txBox="1"/>
              <p:nvPr/>
            </p:nvSpPr>
            <p:spPr>
              <a:xfrm>
                <a:off x="6252864" y="2573374"/>
                <a:ext cx="3282420" cy="816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0F0FC8-0435-4075-9AE7-F9AD5244E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864" y="2573374"/>
                <a:ext cx="3282420" cy="8166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989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036" y="5075244"/>
            <a:ext cx="1755648" cy="1779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59" y="137160"/>
            <a:ext cx="3523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Vanishing Gradient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30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74996" y="896904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bg1"/>
                </a:solidFill>
              </a:rPr>
              <a:t>σ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6906516" y="1262664"/>
            <a:ext cx="57976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837010" y="896904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bg1"/>
                </a:solidFill>
              </a:rPr>
              <a:t>σ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5568530" y="1262664"/>
            <a:ext cx="57976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99024" y="896904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bg1"/>
                </a:solidFill>
              </a:rPr>
              <a:t>σ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230544" y="1262664"/>
            <a:ext cx="57976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893043" y="1262664"/>
            <a:ext cx="57976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1545139" y="1262664"/>
            <a:ext cx="57976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26560" y="896904"/>
                <a:ext cx="410241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560" y="896904"/>
                <a:ext cx="410241" cy="7022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44017" y="2285073"/>
                <a:ext cx="1539139" cy="468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017" y="2285073"/>
                <a:ext cx="1539139" cy="468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63377" y="1887039"/>
                <a:ext cx="2794035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377" y="1887039"/>
                <a:ext cx="2794035" cy="416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22094" y="2948065"/>
                <a:ext cx="4676601" cy="1087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′(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094" y="2948065"/>
                <a:ext cx="4676601" cy="10877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338832" y="2227684"/>
                <a:ext cx="6431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832" y="2227684"/>
                <a:ext cx="64312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2169166" y="896904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bg1"/>
                </a:solidFill>
              </a:rPr>
              <a:t>σ</a:t>
            </a:r>
            <a:endParaRPr lang="en-US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338832" y="3966345"/>
                <a:ext cx="6431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832" y="3966345"/>
                <a:ext cx="64312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18406" y="4612967"/>
                <a:ext cx="3283976" cy="1093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406" y="4612967"/>
                <a:ext cx="3283976" cy="10931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90602" y="5555988"/>
                <a:ext cx="1743746" cy="715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02" y="5555988"/>
                <a:ext cx="1743746" cy="715260"/>
              </a:xfrm>
              <a:prstGeom prst="rect">
                <a:avLst/>
              </a:prstGeom>
              <a:blipFill>
                <a:blip r:embed="rId10"/>
                <a:stretch>
                  <a:fillRect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72514" y="5977469"/>
                <a:ext cx="1375761" cy="748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14" y="5977469"/>
                <a:ext cx="1375761" cy="7487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338832" y="5592748"/>
                <a:ext cx="6431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832" y="5592748"/>
                <a:ext cx="64312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903286" y="-384961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286" y="-384961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982203" y="1124068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203" y="11240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21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2379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Dying </a:t>
            </a:r>
            <a:r>
              <a:rPr lang="en-US" sz="2800" kern="0" noProof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ReLu’s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14" name="Picture 13"/>
          <p:cNvPicPr>
            <a:picLocks/>
          </p:cNvPicPr>
          <p:nvPr/>
        </p:nvPicPr>
        <p:blipFill rotWithShape="1">
          <a:blip r:embed="rId2"/>
          <a:srcRect l="11100" t="4950" r="3776" b="10779"/>
          <a:stretch/>
        </p:blipFill>
        <p:spPr>
          <a:xfrm>
            <a:off x="3003432" y="1001669"/>
            <a:ext cx="832104" cy="1466086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 rotWithShape="1">
          <a:blip r:embed="rId3"/>
          <a:srcRect l="11690" t="3742" r="6517" b="37434"/>
          <a:stretch/>
        </p:blipFill>
        <p:spPr>
          <a:xfrm>
            <a:off x="2183172" y="1555282"/>
            <a:ext cx="832104" cy="1194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59539" y="2283089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39" y="2283089"/>
                <a:ext cx="3658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246855" y="1233702"/>
            <a:ext cx="27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5240" y="1653352"/>
                <a:ext cx="328242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ReLU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⁡(0,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0" y="1653352"/>
                <a:ext cx="3282420" cy="307777"/>
              </a:xfrm>
              <a:prstGeom prst="rect">
                <a:avLst/>
              </a:prstGeom>
              <a:blipFill>
                <a:blip r:embed="rId5"/>
                <a:stretch>
                  <a:fillRect t="-196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/>
          </p:cNvPicPr>
          <p:nvPr/>
        </p:nvPicPr>
        <p:blipFill rotWithShape="1">
          <a:blip r:embed="rId3"/>
          <a:srcRect l="11690" t="3742" r="6517" b="37434"/>
          <a:stretch/>
        </p:blipFill>
        <p:spPr>
          <a:xfrm>
            <a:off x="5666373" y="1555282"/>
            <a:ext cx="832104" cy="1194433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 rotWithShape="1">
          <a:blip r:embed="rId3"/>
          <a:srcRect l="11690" t="43390" r="6517" b="37434"/>
          <a:stretch/>
        </p:blipFill>
        <p:spPr>
          <a:xfrm>
            <a:off x="6496962" y="883134"/>
            <a:ext cx="832104" cy="389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247233" y="777336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233" y="777336"/>
                <a:ext cx="3658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326150" y="2286365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150" y="2286365"/>
                <a:ext cx="3658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25637" y="2730327"/>
                <a:ext cx="3174753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𝑑𝑅𝑒𝐿𝑈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637" y="2730327"/>
                <a:ext cx="3174753" cy="691536"/>
              </a:xfrm>
              <a:prstGeom prst="rect">
                <a:avLst/>
              </a:prstGeom>
              <a:blipFill>
                <a:blip r:embed="rId8"/>
                <a:stretch>
                  <a:fillRect l="-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3890796" y="4483145"/>
            <a:ext cx="1371600" cy="1371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ReLU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2468880" y="5147390"/>
            <a:ext cx="1412391" cy="215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08245" y="4970157"/>
            <a:ext cx="359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en-US" sz="16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5274519" y="5175242"/>
            <a:ext cx="188985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63199" y="4871907"/>
                <a:ext cx="279115" cy="468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199" y="4871907"/>
                <a:ext cx="279115" cy="468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68880" y="3745484"/>
                <a:ext cx="2278894" cy="971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den>
                                </m:f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𝑖𝑓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3745484"/>
                <a:ext cx="2278894" cy="9718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61224" y="4532329"/>
                <a:ext cx="15164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(0,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224" y="4532329"/>
                <a:ext cx="1516441" cy="492443"/>
              </a:xfrm>
              <a:prstGeom prst="rect">
                <a:avLst/>
              </a:prstGeom>
              <a:blipFill>
                <a:blip r:embed="rId11"/>
                <a:stretch>
                  <a:fillRect l="-1606" r="-4016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468880" y="5599047"/>
                <a:ext cx="2219775" cy="971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𝝏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𝝏</m:t>
                                    </m:r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𝒘</m:t>
                                    </m:r>
                                  </m:den>
                                </m:f>
                                <m:r>
                                  <a:rPr lang="en-US" sz="1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𝝏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𝝏</m:t>
                                    </m:r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  <m:r>
                                  <a:rPr lang="en-US" sz="1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𝑖𝑓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599047"/>
                <a:ext cx="2219775" cy="9718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6498908" y="979736"/>
            <a:ext cx="0" cy="1476375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74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5977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Universal Function Approximation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32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7418" y="870799"/>
            <a:ext cx="748480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“…arbitrary decision regions can be arbitrarily well approximated by continuous feedforward neural networks with only a single internal, hidden layer and any continuous sigmoidal nonlinearity.”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Cybenko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G. Approximation by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superpositions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of a sigmoidal function. Mathematics of Control, Signals, and Systems (MCSS). 1989 Dec 1;2(4):303-14.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087" y="3777714"/>
            <a:ext cx="1371600" cy="1386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351" y="2256884"/>
            <a:ext cx="1371600" cy="1386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087" y="2256884"/>
            <a:ext cx="1371600" cy="1386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351" y="3777714"/>
            <a:ext cx="1371600" cy="13863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1492" y="2564454"/>
            <a:ext cx="1794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Sigmoid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626" y="5193023"/>
            <a:ext cx="1371600" cy="1386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092094" y="5164023"/>
            <a:ext cx="1794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function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2087" y="5193022"/>
            <a:ext cx="1371600" cy="13863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7351" y="5298544"/>
            <a:ext cx="1371600" cy="138630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82627" y="5896044"/>
            <a:ext cx="1794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Approximations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function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sigmoids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42932" y="3931499"/>
            <a:ext cx="1794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Subtraction of two sigmoid with small shift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6782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Convolutional neural networks (CNNs)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cxnSp>
        <p:nvCxnSpPr>
          <p:cNvPr id="5" name="Straight Connector 4"/>
          <p:cNvCxnSpPr>
            <a:stCxn id="39" idx="2"/>
          </p:cNvCxnSpPr>
          <p:nvPr/>
        </p:nvCxnSpPr>
        <p:spPr>
          <a:xfrm>
            <a:off x="1602600" y="1021990"/>
            <a:ext cx="4756645" cy="1829142"/>
          </a:xfrm>
          <a:prstGeom prst="line">
            <a:avLst/>
          </a:prstGeom>
          <a:ln w="38100">
            <a:solidFill>
              <a:srgbClr val="2D2D2D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56897" y="1561367"/>
            <a:ext cx="4718304" cy="1455869"/>
          </a:xfrm>
          <a:prstGeom prst="line">
            <a:avLst/>
          </a:prstGeom>
          <a:ln w="38100">
            <a:solidFill>
              <a:srgbClr val="2D2D2D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15564" y="839110"/>
            <a:ext cx="2871376" cy="2919586"/>
            <a:chOff x="615564" y="1707790"/>
            <a:chExt cx="2871376" cy="2919586"/>
          </a:xfrm>
        </p:grpSpPr>
        <p:sp>
          <p:nvSpPr>
            <p:cNvPr id="20" name="Rectangle 19"/>
            <p:cNvSpPr/>
            <p:nvPr/>
          </p:nvSpPr>
          <p:spPr>
            <a:xfrm>
              <a:off x="615564" y="170779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95025" y="170779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5564" y="189067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95025" y="189067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74486" y="170779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53947" y="170779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74486" y="189067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53947" y="189067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5564" y="207355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5025" y="207355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5564" y="225643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95025" y="225643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74486" y="207355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53947" y="207355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74486" y="225643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53947" y="225643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33408" y="170779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12869" y="170779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333408" y="189067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12869" y="189067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92330" y="170779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71791" y="170779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92330" y="189067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71791" y="189067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33408" y="207355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12869" y="207355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333408" y="225643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12869" y="225643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692330" y="207355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71791" y="207355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92330" y="225643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871791" y="225643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051252" y="170779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30713" y="170779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051252" y="189067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0713" y="189067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410174" y="170779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589635" y="170779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410174" y="189067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589635" y="189067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051252" y="207355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230713" y="207355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051252" y="225643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230713" y="225643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410174" y="207355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89635" y="207355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10174" y="225643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589635" y="225643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769096" y="170779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948557" y="170779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769096" y="189067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948557" y="189067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128018" y="170779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307479" y="170779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128018" y="189067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307479" y="189067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769096" y="207355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948557" y="207355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769096" y="225643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948557" y="225643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128018" y="207355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307479" y="207355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128018" y="225643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307479" y="225643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15564" y="243230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95025" y="243230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5564" y="261518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95025" y="261518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974486" y="243230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153947" y="243230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974486" y="261518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153947" y="261518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15564" y="279806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5025" y="279806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15564" y="298094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95025" y="298094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974486" y="279806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153947" y="279806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74486" y="298094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153947" y="298094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333408" y="243230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512869" y="243230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333408" y="261518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512869" y="261518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692330" y="243230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871791" y="243230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692330" y="261518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871791" y="261518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333408" y="279806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512869" y="279806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333408" y="298094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512869" y="298094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692330" y="279806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871791" y="279806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692330" y="298094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871791" y="298094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051252" y="243230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230713" y="243230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051252" y="261518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230713" y="261518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410174" y="243230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589635" y="243230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410174" y="261518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589635" y="261518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051252" y="279806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230713" y="279806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051252" y="298094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230713" y="298094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410174" y="279806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589635" y="279806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410174" y="298094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589635" y="298094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769096" y="243230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948557" y="243230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769096" y="261518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948557" y="261518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128018" y="243230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307479" y="243230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128018" y="261518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307479" y="261518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769096" y="279806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948557" y="279806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769096" y="298094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948557" y="298094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128018" y="279806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307479" y="279806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128018" y="298094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307479" y="2980943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15564" y="316279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795025" y="316279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15564" y="334567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795025" y="334567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974486" y="316279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153947" y="316279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974486" y="334567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153947" y="334567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15564" y="352855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95025" y="352855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15564" y="371143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795025" y="371143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974486" y="352855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153947" y="352855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974486" y="371143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153947" y="371143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333408" y="316279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1512869" y="316279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333408" y="334567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512869" y="334567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692330" y="316279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1871791" y="316279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692330" y="334567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871791" y="334567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333408" y="352855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1512869" y="352855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333408" y="371143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512869" y="371143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1692330" y="352855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871791" y="352855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1692330" y="371143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1871791" y="371143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2051252" y="316279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2230713" y="316279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051252" y="334567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2230713" y="334567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2410174" y="316279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2589635" y="316279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2410174" y="334567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2589635" y="334567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2051252" y="352855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2230713" y="352855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2051252" y="371143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230713" y="371143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410174" y="352855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2589635" y="352855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410174" y="371143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2589635" y="371143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2769096" y="316279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2948557" y="316279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2769096" y="334567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2948557" y="334567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3128018" y="316279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307479" y="316279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3128018" y="334567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307479" y="334567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769096" y="352855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948557" y="352855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769096" y="371143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48557" y="371143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128018" y="352855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307479" y="352855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128018" y="371143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3307479" y="3711437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615564" y="389585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795025" y="389585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5564" y="407873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795025" y="407873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974486" y="389585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153947" y="389585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974486" y="407873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153947" y="407873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15564" y="426161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795025" y="426161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615564" y="444449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795025" y="444449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974486" y="426161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1153947" y="426161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974486" y="444449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1153947" y="444449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1333408" y="389585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1512869" y="389585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1333408" y="407873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1512869" y="407873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1692330" y="389585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1871791" y="389585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1692330" y="407873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1871791" y="407873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1333408" y="426161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1512869" y="426161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1333408" y="444449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1512869" y="444449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1692330" y="426161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1871791" y="426161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1692330" y="444449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1871791" y="444449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2051252" y="389585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2230713" y="389585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2051252" y="407873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2230713" y="407873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2410174" y="389585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2589635" y="389585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2410174" y="407873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2589635" y="407873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2051252" y="426161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2230713" y="426161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2051252" y="444449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2230713" y="444449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2410174" y="426161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2589635" y="426161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2410174" y="444449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2589635" y="444449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2769096" y="389585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2948557" y="389585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2769096" y="407873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2948557" y="407873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128018" y="389585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3307479" y="389585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3128018" y="407873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307479" y="407873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2769096" y="426161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2948557" y="426161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2769096" y="444449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2948557" y="444449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128018" y="426161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3307479" y="426161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3128018" y="444449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307479" y="444449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1153110" y="1888781"/>
              <a:ext cx="179461" cy="18288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1332571" y="1888781"/>
              <a:ext cx="179461" cy="18288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1512032" y="1888781"/>
              <a:ext cx="179461" cy="18288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153110" y="2071661"/>
              <a:ext cx="179461" cy="18288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1332571" y="2071661"/>
              <a:ext cx="179461" cy="18288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1153110" y="2254541"/>
              <a:ext cx="179461" cy="18288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1332571" y="2254541"/>
              <a:ext cx="179461" cy="18288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1512032" y="2071661"/>
              <a:ext cx="179461" cy="18288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1512032" y="2254541"/>
              <a:ext cx="179461" cy="18288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17716" y="2663991"/>
            <a:ext cx="2511407" cy="2558771"/>
            <a:chOff x="5817716" y="3532671"/>
            <a:chExt cx="2511407" cy="2558771"/>
          </a:xfrm>
        </p:grpSpPr>
        <p:sp>
          <p:nvSpPr>
            <p:cNvPr id="311" name="Rectangle 310"/>
            <p:cNvSpPr/>
            <p:nvPr/>
          </p:nvSpPr>
          <p:spPr>
            <a:xfrm>
              <a:off x="5817716" y="3532671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5997177" y="3532671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817716" y="371198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997177" y="371198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6176638" y="3532671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6355683" y="3532671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76638" y="371198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55683" y="371198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5817716" y="389508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5997177" y="389508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5817716" y="407796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5997177" y="407796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6176638" y="389508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6355683" y="389508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6176638" y="407796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6355683" y="407796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535560" y="3532671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715021" y="3532671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6535560" y="371198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6715021" y="371198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6894482" y="3532671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7073943" y="3532671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6894482" y="371198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7073943" y="371198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6535560" y="389508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6715021" y="389508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535560" y="407796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715021" y="407796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6894482" y="389508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7073943" y="389508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6894482" y="407796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7073943" y="407796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7253404" y="3532671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7432865" y="3532671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7253404" y="371198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7432865" y="371198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7612326" y="3532671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7791787" y="3532671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7612326" y="371198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7791787" y="371198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7253404" y="389508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7432865" y="389508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7253404" y="407796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7432865" y="407796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7612326" y="389508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7791787" y="389508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7612326" y="407796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7791787" y="407796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5817716" y="425956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5997177" y="425956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817716" y="444244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997177" y="444244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6176638" y="425956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6355683" y="425956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76638" y="444244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55683" y="444244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5817716" y="462532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5997177" y="462532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5817716" y="480820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5997177" y="480820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6176638" y="462532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6355683" y="462532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6176638" y="480820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6355683" y="480820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535560" y="425956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6715021" y="425956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6535560" y="444244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6715021" y="444244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6894482" y="425956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7073943" y="425956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6894482" y="444244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7073943" y="444244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6535560" y="462532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715021" y="462532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535560" y="480820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6715021" y="480820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6894482" y="462532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7073943" y="462532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6894482" y="480820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7073943" y="480820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7253404" y="425956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7432865" y="425956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7253404" y="444244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7432865" y="444244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7612326" y="425956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7791787" y="425956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7612326" y="444244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7791787" y="444244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7253404" y="462532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7432865" y="462532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7253404" y="480820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7432865" y="480820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7612326" y="462532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7791787" y="462532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7612326" y="480820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7791787" y="480820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5817716" y="499364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997177" y="499364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817716" y="517652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997177" y="517652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6176638" y="499364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355683" y="499364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176638" y="517652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6355683" y="517652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5817716" y="535940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5997177" y="535940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5817716" y="554228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5997177" y="554228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6176638" y="535940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6355683" y="535940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6176638" y="554228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6355683" y="554228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535560" y="499364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6715021" y="499364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6535560" y="517652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6715021" y="517652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6894482" y="499364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7073943" y="499364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6894482" y="517652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7073943" y="517652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6535560" y="535940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715021" y="535940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535560" y="554228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6715021" y="554228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6894482" y="535940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7073943" y="535940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6894482" y="554228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7073943" y="554228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7253404" y="499364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7432865" y="499364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7253404" y="517652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7432865" y="517652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7612326" y="499364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7791787" y="499364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7612326" y="517652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7791787" y="517652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7253404" y="535940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7432865" y="535940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7253404" y="554228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7432865" y="554228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7612326" y="535940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7791787" y="535940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7612326" y="554228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7791787" y="554228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355683" y="3711980"/>
              <a:ext cx="179461" cy="18288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7970201" y="3532671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8149662" y="3532671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7970201" y="371198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8149662" y="3711980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7970201" y="389508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8149662" y="389508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7970201" y="407796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8149662" y="4077966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7970201" y="425956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8149662" y="425956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7970201" y="444244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8149662" y="444244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7970201" y="462532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8149662" y="462532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7970201" y="480820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8149662" y="4808204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7970201" y="499364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8149662" y="499364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7970201" y="517652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8149662" y="517652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7970201" y="535940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8149662" y="535940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7970201" y="554228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8149662" y="5542289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17716" y="572568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5997177" y="572568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5817716" y="590856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/>
            <p:cNvSpPr/>
            <p:nvPr/>
          </p:nvSpPr>
          <p:spPr>
            <a:xfrm>
              <a:off x="5997177" y="590856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6176638" y="572568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/>
            <p:cNvSpPr/>
            <p:nvPr/>
          </p:nvSpPr>
          <p:spPr>
            <a:xfrm>
              <a:off x="6355683" y="572568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6176638" y="590856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/>
            <p:cNvSpPr/>
            <p:nvPr/>
          </p:nvSpPr>
          <p:spPr>
            <a:xfrm>
              <a:off x="6355683" y="590856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ectangle 534"/>
            <p:cNvSpPr/>
            <p:nvPr/>
          </p:nvSpPr>
          <p:spPr>
            <a:xfrm>
              <a:off x="6535560" y="572568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ectangle 535"/>
            <p:cNvSpPr/>
            <p:nvPr/>
          </p:nvSpPr>
          <p:spPr>
            <a:xfrm>
              <a:off x="6715021" y="572568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ectangle 536"/>
            <p:cNvSpPr/>
            <p:nvPr/>
          </p:nvSpPr>
          <p:spPr>
            <a:xfrm>
              <a:off x="6535560" y="590856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6715021" y="590856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ectangle 538"/>
            <p:cNvSpPr/>
            <p:nvPr/>
          </p:nvSpPr>
          <p:spPr>
            <a:xfrm>
              <a:off x="6894482" y="572568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/>
            <p:cNvSpPr/>
            <p:nvPr/>
          </p:nvSpPr>
          <p:spPr>
            <a:xfrm>
              <a:off x="7073943" y="572568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ectangle 540"/>
            <p:cNvSpPr/>
            <p:nvPr/>
          </p:nvSpPr>
          <p:spPr>
            <a:xfrm>
              <a:off x="6894482" y="590856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/>
            <p:cNvSpPr/>
            <p:nvPr/>
          </p:nvSpPr>
          <p:spPr>
            <a:xfrm>
              <a:off x="7073943" y="590856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7253404" y="572568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Rectangle 552"/>
            <p:cNvSpPr/>
            <p:nvPr/>
          </p:nvSpPr>
          <p:spPr>
            <a:xfrm>
              <a:off x="7432865" y="572568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7253404" y="590856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Rectangle 554"/>
            <p:cNvSpPr/>
            <p:nvPr/>
          </p:nvSpPr>
          <p:spPr>
            <a:xfrm>
              <a:off x="7432865" y="590856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Rectangle 555"/>
            <p:cNvSpPr/>
            <p:nvPr/>
          </p:nvSpPr>
          <p:spPr>
            <a:xfrm>
              <a:off x="7612326" y="572568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Rectangle 556"/>
            <p:cNvSpPr/>
            <p:nvPr/>
          </p:nvSpPr>
          <p:spPr>
            <a:xfrm>
              <a:off x="7791787" y="572568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Rectangle 557"/>
            <p:cNvSpPr/>
            <p:nvPr/>
          </p:nvSpPr>
          <p:spPr>
            <a:xfrm>
              <a:off x="7612326" y="590856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7791787" y="590856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/>
            <p:cNvSpPr/>
            <p:nvPr/>
          </p:nvSpPr>
          <p:spPr>
            <a:xfrm>
              <a:off x="7970201" y="572568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/>
            <p:cNvSpPr/>
            <p:nvPr/>
          </p:nvSpPr>
          <p:spPr>
            <a:xfrm>
              <a:off x="8149662" y="572568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/>
            <p:cNvSpPr/>
            <p:nvPr/>
          </p:nvSpPr>
          <p:spPr>
            <a:xfrm>
              <a:off x="7970201" y="590856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/>
            <p:cNvSpPr/>
            <p:nvPr/>
          </p:nvSpPr>
          <p:spPr>
            <a:xfrm>
              <a:off x="8149662" y="5908562"/>
              <a:ext cx="179461" cy="182880"/>
            </a:xfrm>
            <a:prstGeom prst="rect">
              <a:avLst/>
            </a:prstGeom>
            <a:noFill/>
            <a:ln>
              <a:solidFill>
                <a:srgbClr val="2D2D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9" name="Rectangle 468"/>
          <p:cNvSpPr/>
          <p:nvPr/>
        </p:nvSpPr>
        <p:spPr>
          <a:xfrm>
            <a:off x="1412574" y="6334780"/>
            <a:ext cx="75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LeCun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Bottou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Bengio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Haffner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P. Gradient-based learning applied to document recognition. Proceedings of the IEEE. 1998 Nov;86(11):2278-324.</a:t>
            </a:r>
          </a:p>
        </p:txBody>
      </p:sp>
      <p:sp>
        <p:nvSpPr>
          <p:cNvPr id="470" name="Rectangle 469"/>
          <p:cNvSpPr/>
          <p:nvPr/>
        </p:nvSpPr>
        <p:spPr>
          <a:xfrm>
            <a:off x="5632356" y="5349830"/>
            <a:ext cx="3062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Shared weights and biases</a:t>
            </a:r>
          </a:p>
        </p:txBody>
      </p:sp>
      <p:sp>
        <p:nvSpPr>
          <p:cNvPr id="471" name="Rectangle 470"/>
          <p:cNvSpPr/>
          <p:nvPr/>
        </p:nvSpPr>
        <p:spPr>
          <a:xfrm>
            <a:off x="4141813" y="1284838"/>
            <a:ext cx="1203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receptive field</a:t>
            </a:r>
          </a:p>
        </p:txBody>
      </p:sp>
      <p:graphicFrame>
        <p:nvGraphicFramePr>
          <p:cNvPr id="472" name="Object 4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09352"/>
              </p:ext>
            </p:extLst>
          </p:nvPr>
        </p:nvGraphicFramePr>
        <p:xfrm>
          <a:off x="47409" y="3848535"/>
          <a:ext cx="1895692" cy="381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3" imgW="1701800" imgH="342900" progId="Equation.3">
                  <p:embed/>
                </p:oleObj>
              </mc:Choice>
              <mc:Fallback>
                <p:oleObj name="Equation" r:id="rId3" imgW="1701800" imgH="3429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9" y="3848535"/>
                        <a:ext cx="1895692" cy="3819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" name="Rectangle 472"/>
          <p:cNvSpPr/>
          <p:nvPr/>
        </p:nvSpPr>
        <p:spPr>
          <a:xfrm>
            <a:off x="2043567" y="3847294"/>
            <a:ext cx="2762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http://en.wikipedia.org/wiki/Convolution </a:t>
            </a:r>
          </a:p>
        </p:txBody>
      </p:sp>
      <p:pic>
        <p:nvPicPr>
          <p:cNvPr id="474" name="Picture 2" descr="C:\Users\fenyo\Desktop\512px-Comparison_convolution_correlation.svg.png"/>
          <p:cNvPicPr>
            <a:picLocks noChangeAspect="1" noChangeArrowheads="1"/>
          </p:cNvPicPr>
          <p:nvPr/>
        </p:nvPicPr>
        <p:blipFill>
          <a:blip r:embed="rId5" cstate="print"/>
          <a:srcRect t="12676" r="66667"/>
          <a:stretch>
            <a:fillRect/>
          </a:stretch>
        </p:blipFill>
        <p:spPr bwMode="auto">
          <a:xfrm>
            <a:off x="-1644" y="4113530"/>
            <a:ext cx="1852317" cy="242627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970006" y="4156267"/>
            <a:ext cx="30120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Describes the response of a linear and time-invariant system to an input signal.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inverse Fourier transform of the pointwise product in frequency space</a:t>
            </a:r>
          </a:p>
        </p:txBody>
      </p:sp>
    </p:spTree>
    <p:extLst>
      <p:ext uri="{BB962C8B-B14F-4D97-AF65-F5344CB8AC3E}">
        <p14:creationId xmlns:p14="http://schemas.microsoft.com/office/powerpoint/2010/main" val="9958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6782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Convolutional neural networks (CNNs)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469" name="Rectangle 468"/>
          <p:cNvSpPr/>
          <p:nvPr/>
        </p:nvSpPr>
        <p:spPr>
          <a:xfrm>
            <a:off x="1412574" y="6334780"/>
            <a:ext cx="75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LeCun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Bottou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Bengio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Haffner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P. Gradient-based learning applied to document recognition. Proceedings of the IEEE. 1998 Nov;86(11):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2278-324.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99" t="31037" r="19251" b="31185"/>
          <a:stretch/>
        </p:blipFill>
        <p:spPr>
          <a:xfrm>
            <a:off x="77024" y="2125980"/>
            <a:ext cx="9027102" cy="2499360"/>
          </a:xfrm>
          <a:prstGeom prst="rect">
            <a:avLst/>
          </a:prstGeom>
        </p:spPr>
      </p:pic>
      <p:sp>
        <p:nvSpPr>
          <p:cNvPr id="477" name="Rectangle 476"/>
          <p:cNvSpPr/>
          <p:nvPr/>
        </p:nvSpPr>
        <p:spPr>
          <a:xfrm>
            <a:off x="3944665" y="1346240"/>
            <a:ext cx="1582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LeNet-5</a:t>
            </a:r>
          </a:p>
        </p:txBody>
      </p:sp>
    </p:spTree>
    <p:extLst>
      <p:ext uri="{BB962C8B-B14F-4D97-AF65-F5344CB8AC3E}">
        <p14:creationId xmlns:p14="http://schemas.microsoft.com/office/powerpoint/2010/main" val="2926529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6782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Convolutional neural networks (CNNs)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34" t="17111" r="6250" b="42592"/>
          <a:stretch/>
        </p:blipFill>
        <p:spPr>
          <a:xfrm>
            <a:off x="255681" y="2374735"/>
            <a:ext cx="8655255" cy="2727960"/>
          </a:xfrm>
          <a:prstGeom prst="rect">
            <a:avLst/>
          </a:prstGeom>
        </p:spPr>
      </p:pic>
      <p:sp>
        <p:nvSpPr>
          <p:cNvPr id="470" name="Rectangle 469"/>
          <p:cNvSpPr/>
          <p:nvPr/>
        </p:nvSpPr>
        <p:spPr>
          <a:xfrm>
            <a:off x="1412574" y="6334780"/>
            <a:ext cx="75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Krizhevsky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Sutskever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I, Hinton GE.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Imagenet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classification with deep convolutional neural networks. In Advances in Neural Information Processing Systems 2012 (pp. 1097-1105).</a:t>
            </a:r>
          </a:p>
        </p:txBody>
      </p:sp>
      <p:sp>
        <p:nvSpPr>
          <p:cNvPr id="471" name="Rectangle 470"/>
          <p:cNvSpPr/>
          <p:nvPr/>
        </p:nvSpPr>
        <p:spPr>
          <a:xfrm>
            <a:off x="3792265" y="1336060"/>
            <a:ext cx="1582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AlexNet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80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6782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Convolutional neural networks (CNNs)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471" name="Rectangle 470"/>
          <p:cNvSpPr/>
          <p:nvPr/>
        </p:nvSpPr>
        <p:spPr>
          <a:xfrm>
            <a:off x="3544436" y="1330430"/>
            <a:ext cx="1991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VGG Net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860" t="19794" r="13636" b="7186"/>
          <a:stretch/>
        </p:blipFill>
        <p:spPr>
          <a:xfrm>
            <a:off x="2368440" y="2609925"/>
            <a:ext cx="4709510" cy="37566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63000" y="1730605"/>
            <a:ext cx="3954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Deep with small convolution filters</a:t>
            </a:r>
          </a:p>
        </p:txBody>
      </p:sp>
    </p:spTree>
    <p:extLst>
      <p:ext uri="{BB962C8B-B14F-4D97-AF65-F5344CB8AC3E}">
        <p14:creationId xmlns:p14="http://schemas.microsoft.com/office/powerpoint/2010/main" val="3897372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6782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Convolutional neural networks (CNNs)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470" name="Rectangle 469"/>
          <p:cNvSpPr/>
          <p:nvPr/>
        </p:nvSpPr>
        <p:spPr>
          <a:xfrm>
            <a:off x="1412574" y="6119336"/>
            <a:ext cx="751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Szegedy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C, Liu W,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Sermanet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P, Reed S,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Anguelov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Erhan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Vanhoucke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Rabinovich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A. Going deeper with convolutions. In Proceedings of the IEEE Conference on Computer Vision and Pattern Recognition 2015 (pp. 1-9).</a:t>
            </a:r>
          </a:p>
        </p:txBody>
      </p:sp>
      <p:sp>
        <p:nvSpPr>
          <p:cNvPr id="471" name="Rectangle 470"/>
          <p:cNvSpPr/>
          <p:nvPr/>
        </p:nvSpPr>
        <p:spPr>
          <a:xfrm>
            <a:off x="3672620" y="1336060"/>
            <a:ext cx="1991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GoogLeNet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34" t="2665" r="1055" b="12537"/>
          <a:stretch/>
        </p:blipFill>
        <p:spPr>
          <a:xfrm>
            <a:off x="251461" y="2636451"/>
            <a:ext cx="8557260" cy="255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67469" y="1719166"/>
            <a:ext cx="9972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Inception modules (parallel layers with multi-scale processing) increases the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depth and width of the network while keeping the computational budget constant.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897" t="54623" r="51010" b="11837"/>
          <a:stretch/>
        </p:blipFill>
        <p:spPr>
          <a:xfrm>
            <a:off x="2829478" y="4243202"/>
            <a:ext cx="3300316" cy="17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82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813" t="37029" r="32323" b="25291"/>
          <a:stretch/>
        </p:blipFill>
        <p:spPr>
          <a:xfrm>
            <a:off x="3243192" y="3732058"/>
            <a:ext cx="4349809" cy="24354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59" y="137160"/>
            <a:ext cx="6782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Convolutional neural networks (CNNs)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470" name="Rectangle 469"/>
          <p:cNvSpPr/>
          <p:nvPr/>
        </p:nvSpPr>
        <p:spPr>
          <a:xfrm>
            <a:off x="186792" y="4949785"/>
            <a:ext cx="28930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Kaiming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He,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Xiangyu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Zhang,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Shaoqing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Ren, Jian Sun, Deep Residual Learning for Image Recognition, arXiv:1512.03385 [cs.CV], 2015</a:t>
            </a:r>
          </a:p>
        </p:txBody>
      </p:sp>
      <p:sp>
        <p:nvSpPr>
          <p:cNvPr id="471" name="Rectangle 470"/>
          <p:cNvSpPr/>
          <p:nvPr/>
        </p:nvSpPr>
        <p:spPr>
          <a:xfrm>
            <a:off x="3544436" y="1330430"/>
            <a:ext cx="1991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ResNet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960" y="768691"/>
            <a:ext cx="1039131" cy="6089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1216" t="14569" r="37301" b="61505"/>
          <a:stretch/>
        </p:blipFill>
        <p:spPr>
          <a:xfrm>
            <a:off x="1537627" y="1792095"/>
            <a:ext cx="5610813" cy="182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31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5229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Mini-Batch Gradient Descent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59" y="2199289"/>
            <a:ext cx="8363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Mini-batch gradient descent: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Uses a </a:t>
            </a:r>
            <a:r>
              <a:rPr 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subset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training set to calculate the gradient for each step.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0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2329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Architecture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4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2596179" y="2861264"/>
            <a:ext cx="3779365" cy="3558068"/>
            <a:chOff x="2429756" y="3089864"/>
            <a:chExt cx="3779365" cy="3558068"/>
          </a:xfrm>
        </p:grpSpPr>
        <p:grpSp>
          <p:nvGrpSpPr>
            <p:cNvPr id="24" name="Group 23"/>
            <p:cNvGrpSpPr/>
            <p:nvPr/>
          </p:nvGrpSpPr>
          <p:grpSpPr>
            <a:xfrm>
              <a:off x="5751921" y="4116856"/>
              <a:ext cx="457200" cy="1504084"/>
              <a:chOff x="5308860" y="3660440"/>
              <a:chExt cx="457200" cy="150408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5308860" y="3660440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308860" y="4183882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308860" y="4707324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181573" y="3089864"/>
              <a:ext cx="457200" cy="3558068"/>
              <a:chOff x="3738512" y="2543107"/>
              <a:chExt cx="457200" cy="3558068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738512" y="3576729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738512" y="4093540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738512" y="4610351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738512" y="5127162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738512" y="5643975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738512" y="2543107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738512" y="3059918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29756" y="3865081"/>
              <a:ext cx="457200" cy="2007635"/>
              <a:chOff x="1986695" y="4104536"/>
              <a:chExt cx="457200" cy="2007635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986695" y="4104536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86695" y="4621347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86695" y="5138158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86695" y="5654971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Connector 25"/>
            <p:cNvCxnSpPr>
              <a:stCxn id="18" idx="6"/>
              <a:endCxn id="15" idx="2"/>
            </p:cNvCxnSpPr>
            <p:nvPr/>
          </p:nvCxnSpPr>
          <p:spPr>
            <a:xfrm flipV="1">
              <a:off x="2886956" y="3318464"/>
              <a:ext cx="1294617" cy="775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8" idx="6"/>
              <a:endCxn id="16" idx="2"/>
            </p:cNvCxnSpPr>
            <p:nvPr/>
          </p:nvCxnSpPr>
          <p:spPr>
            <a:xfrm flipV="1">
              <a:off x="2886956" y="3835275"/>
              <a:ext cx="1294617" cy="258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6"/>
              <a:endCxn id="3" idx="2"/>
            </p:cNvCxnSpPr>
            <p:nvPr/>
          </p:nvCxnSpPr>
          <p:spPr>
            <a:xfrm>
              <a:off x="2886956" y="4093681"/>
              <a:ext cx="1294617" cy="258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8" idx="6"/>
              <a:endCxn id="7" idx="2"/>
            </p:cNvCxnSpPr>
            <p:nvPr/>
          </p:nvCxnSpPr>
          <p:spPr>
            <a:xfrm>
              <a:off x="2886956" y="4093681"/>
              <a:ext cx="1294617" cy="775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8" idx="6"/>
              <a:endCxn id="8" idx="2"/>
            </p:cNvCxnSpPr>
            <p:nvPr/>
          </p:nvCxnSpPr>
          <p:spPr>
            <a:xfrm>
              <a:off x="2886956" y="4093681"/>
              <a:ext cx="1294617" cy="12920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8" idx="6"/>
              <a:endCxn id="9" idx="2"/>
            </p:cNvCxnSpPr>
            <p:nvPr/>
          </p:nvCxnSpPr>
          <p:spPr>
            <a:xfrm>
              <a:off x="2886956" y="4093681"/>
              <a:ext cx="1294617" cy="18088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8" idx="6"/>
              <a:endCxn id="10" idx="2"/>
            </p:cNvCxnSpPr>
            <p:nvPr/>
          </p:nvCxnSpPr>
          <p:spPr>
            <a:xfrm>
              <a:off x="2886956" y="4093681"/>
              <a:ext cx="1294617" cy="23256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886956" y="3841743"/>
              <a:ext cx="1294617" cy="775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886956" y="4358554"/>
              <a:ext cx="1294617" cy="258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886956" y="4616960"/>
              <a:ext cx="1294617" cy="258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886956" y="4616960"/>
              <a:ext cx="1294617" cy="775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886956" y="4616960"/>
              <a:ext cx="1294617" cy="12920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886956" y="4616960"/>
              <a:ext cx="1294617" cy="18088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/>
              <a:endCxn id="15" idx="2"/>
            </p:cNvCxnSpPr>
            <p:nvPr/>
          </p:nvCxnSpPr>
          <p:spPr>
            <a:xfrm flipV="1">
              <a:off x="2886956" y="3318464"/>
              <a:ext cx="1294617" cy="1298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879099" y="4347558"/>
              <a:ext cx="1294617" cy="775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879099" y="4864369"/>
              <a:ext cx="1294617" cy="258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879099" y="5122775"/>
              <a:ext cx="1294617" cy="258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879099" y="5122775"/>
              <a:ext cx="1294617" cy="775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879099" y="5122775"/>
              <a:ext cx="1294617" cy="12920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cxnSpLocks/>
              <a:endCxn id="16" idx="2"/>
            </p:cNvCxnSpPr>
            <p:nvPr/>
          </p:nvCxnSpPr>
          <p:spPr>
            <a:xfrm flipV="1">
              <a:off x="2879099" y="3835275"/>
              <a:ext cx="1302474" cy="1287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cxnSpLocks/>
              <a:endCxn id="15" idx="2"/>
            </p:cNvCxnSpPr>
            <p:nvPr/>
          </p:nvCxnSpPr>
          <p:spPr>
            <a:xfrm flipV="1">
              <a:off x="2879099" y="3318464"/>
              <a:ext cx="1302474" cy="1804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2893700" y="4895056"/>
              <a:ext cx="1294617" cy="775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893700" y="5411867"/>
              <a:ext cx="1294617" cy="258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893700" y="5670273"/>
              <a:ext cx="1294617" cy="258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893700" y="5670273"/>
              <a:ext cx="1294617" cy="775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/>
              <a:endCxn id="3" idx="2"/>
            </p:cNvCxnSpPr>
            <p:nvPr/>
          </p:nvCxnSpPr>
          <p:spPr>
            <a:xfrm flipV="1">
              <a:off x="2893700" y="4352086"/>
              <a:ext cx="1287873" cy="13181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cxnSpLocks/>
              <a:endCxn id="16" idx="2"/>
            </p:cNvCxnSpPr>
            <p:nvPr/>
          </p:nvCxnSpPr>
          <p:spPr>
            <a:xfrm flipV="1">
              <a:off x="2893700" y="3835275"/>
              <a:ext cx="1287873" cy="18349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cxnSpLocks/>
              <a:endCxn id="15" idx="2"/>
            </p:cNvCxnSpPr>
            <p:nvPr/>
          </p:nvCxnSpPr>
          <p:spPr>
            <a:xfrm flipV="1">
              <a:off x="2893700" y="3318464"/>
              <a:ext cx="1287873" cy="2351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cxnSpLocks/>
              <a:stCxn id="8" idx="6"/>
              <a:endCxn id="11" idx="2"/>
            </p:cNvCxnSpPr>
            <p:nvPr/>
          </p:nvCxnSpPr>
          <p:spPr>
            <a:xfrm flipV="1">
              <a:off x="4638773" y="4345456"/>
              <a:ext cx="1113148" cy="104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cxnSpLocks/>
              <a:stCxn id="8" idx="6"/>
              <a:endCxn id="12" idx="2"/>
            </p:cNvCxnSpPr>
            <p:nvPr/>
          </p:nvCxnSpPr>
          <p:spPr>
            <a:xfrm flipV="1">
              <a:off x="4638773" y="4868898"/>
              <a:ext cx="1113148" cy="516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cxnSpLocks/>
              <a:stCxn id="8" idx="6"/>
              <a:endCxn id="14" idx="2"/>
            </p:cNvCxnSpPr>
            <p:nvPr/>
          </p:nvCxnSpPr>
          <p:spPr>
            <a:xfrm>
              <a:off x="4638773" y="5385708"/>
              <a:ext cx="1113148" cy="6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cxnSpLocks/>
              <a:endCxn id="14" idx="2"/>
            </p:cNvCxnSpPr>
            <p:nvPr/>
          </p:nvCxnSpPr>
          <p:spPr>
            <a:xfrm>
              <a:off x="4629248" y="4861833"/>
              <a:ext cx="1122673" cy="530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cxnSpLocks/>
            </p:cNvCxnSpPr>
            <p:nvPr/>
          </p:nvCxnSpPr>
          <p:spPr>
            <a:xfrm flipV="1">
              <a:off x="4629248" y="4345023"/>
              <a:ext cx="1113148" cy="516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cxnSpLocks/>
            </p:cNvCxnSpPr>
            <p:nvPr/>
          </p:nvCxnSpPr>
          <p:spPr>
            <a:xfrm>
              <a:off x="4629248" y="4861833"/>
              <a:ext cx="1113148" cy="6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cxnSpLocks/>
            </p:cNvCxnSpPr>
            <p:nvPr/>
          </p:nvCxnSpPr>
          <p:spPr>
            <a:xfrm flipV="1">
              <a:off x="4629248" y="4869331"/>
              <a:ext cx="1113148" cy="104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cxnSpLocks/>
            </p:cNvCxnSpPr>
            <p:nvPr/>
          </p:nvCxnSpPr>
          <p:spPr>
            <a:xfrm flipV="1">
              <a:off x="4629248" y="5392773"/>
              <a:ext cx="1113148" cy="516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cxnSpLocks/>
              <a:endCxn id="11" idx="2"/>
            </p:cNvCxnSpPr>
            <p:nvPr/>
          </p:nvCxnSpPr>
          <p:spPr>
            <a:xfrm flipV="1">
              <a:off x="4629248" y="4345456"/>
              <a:ext cx="1122673" cy="1564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cxnSpLocks/>
            </p:cNvCxnSpPr>
            <p:nvPr/>
          </p:nvCxnSpPr>
          <p:spPr>
            <a:xfrm flipV="1">
              <a:off x="4638773" y="5383681"/>
              <a:ext cx="1113148" cy="104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cxnSpLocks/>
              <a:endCxn id="12" idx="2"/>
            </p:cNvCxnSpPr>
            <p:nvPr/>
          </p:nvCxnSpPr>
          <p:spPr>
            <a:xfrm flipV="1">
              <a:off x="4638773" y="4868898"/>
              <a:ext cx="1113148" cy="15550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cxnSpLocks/>
              <a:endCxn id="11" idx="2"/>
            </p:cNvCxnSpPr>
            <p:nvPr/>
          </p:nvCxnSpPr>
          <p:spPr>
            <a:xfrm flipV="1">
              <a:off x="4638773" y="4345456"/>
              <a:ext cx="1113148" cy="2078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cxnSpLocks/>
              <a:endCxn id="14" idx="2"/>
            </p:cNvCxnSpPr>
            <p:nvPr/>
          </p:nvCxnSpPr>
          <p:spPr>
            <a:xfrm>
              <a:off x="4657823" y="4347483"/>
              <a:ext cx="1094098" cy="10448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cxnSpLocks/>
              <a:endCxn id="12" idx="2"/>
            </p:cNvCxnSpPr>
            <p:nvPr/>
          </p:nvCxnSpPr>
          <p:spPr>
            <a:xfrm>
              <a:off x="4657823" y="4347483"/>
              <a:ext cx="1094098" cy="521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cxnSpLocks/>
            </p:cNvCxnSpPr>
            <p:nvPr/>
          </p:nvCxnSpPr>
          <p:spPr>
            <a:xfrm>
              <a:off x="4657823" y="4347483"/>
              <a:ext cx="1113148" cy="6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cxnSpLocks/>
              <a:endCxn id="14" idx="2"/>
            </p:cNvCxnSpPr>
            <p:nvPr/>
          </p:nvCxnSpPr>
          <p:spPr>
            <a:xfrm>
              <a:off x="4648298" y="3861708"/>
              <a:ext cx="1103623" cy="1530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cxnSpLocks/>
              <a:endCxn id="11" idx="2"/>
            </p:cNvCxnSpPr>
            <p:nvPr/>
          </p:nvCxnSpPr>
          <p:spPr>
            <a:xfrm>
              <a:off x="4648298" y="3861708"/>
              <a:ext cx="1103623" cy="483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cxnSpLocks/>
              <a:endCxn id="12" idx="2"/>
            </p:cNvCxnSpPr>
            <p:nvPr/>
          </p:nvCxnSpPr>
          <p:spPr>
            <a:xfrm>
              <a:off x="4648298" y="3861708"/>
              <a:ext cx="1103623" cy="1007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cxnSpLocks/>
              <a:endCxn id="14" idx="2"/>
            </p:cNvCxnSpPr>
            <p:nvPr/>
          </p:nvCxnSpPr>
          <p:spPr>
            <a:xfrm>
              <a:off x="4657823" y="3309258"/>
              <a:ext cx="1094098" cy="2083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cxnSpLocks/>
              <a:endCxn id="12" idx="2"/>
            </p:cNvCxnSpPr>
            <p:nvPr/>
          </p:nvCxnSpPr>
          <p:spPr>
            <a:xfrm>
              <a:off x="4657823" y="3309258"/>
              <a:ext cx="1094098" cy="1559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cxnSpLocks/>
              <a:endCxn id="11" idx="2"/>
            </p:cNvCxnSpPr>
            <p:nvPr/>
          </p:nvCxnSpPr>
          <p:spPr>
            <a:xfrm>
              <a:off x="4657823" y="3309258"/>
              <a:ext cx="1094098" cy="10361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4004452" y="6507300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Hidden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634624" y="5984610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115" name="Oval 114"/>
          <p:cNvSpPr/>
          <p:nvPr/>
        </p:nvSpPr>
        <p:spPr>
          <a:xfrm>
            <a:off x="3890796" y="1025472"/>
            <a:ext cx="1371600" cy="1371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/>
            <a:stCxn id="124" idx="3"/>
            <a:endCxn id="115" idx="2"/>
          </p:cNvCxnSpPr>
          <p:nvPr/>
        </p:nvCxnSpPr>
        <p:spPr>
          <a:xfrm flipV="1">
            <a:off x="2620457" y="1711272"/>
            <a:ext cx="1270339" cy="1647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cxnSpLocks/>
            <a:stCxn id="123" idx="3"/>
          </p:cNvCxnSpPr>
          <p:nvPr/>
        </p:nvCxnSpPr>
        <p:spPr>
          <a:xfrm flipV="1">
            <a:off x="2620457" y="1720995"/>
            <a:ext cx="1260814" cy="6687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cxnSpLocks/>
            <a:stCxn id="125" idx="3"/>
          </p:cNvCxnSpPr>
          <p:nvPr/>
        </p:nvCxnSpPr>
        <p:spPr>
          <a:xfrm>
            <a:off x="2598015" y="1065762"/>
            <a:ext cx="1283256" cy="623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2414574" y="598461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150457" y="2158904"/>
            <a:ext cx="4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150457" y="1496917"/>
            <a:ext cx="4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150457" y="834929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30" name="Straight Connector 129"/>
          <p:cNvCxnSpPr>
            <a:cxnSpLocks/>
          </p:cNvCxnSpPr>
          <p:nvPr/>
        </p:nvCxnSpPr>
        <p:spPr>
          <a:xfrm flipV="1">
            <a:off x="5274519" y="1706071"/>
            <a:ext cx="2355006" cy="114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2693382" y="2187479"/>
            <a:ext cx="640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2400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693381" y="1268317"/>
            <a:ext cx="53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693382" y="758729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5297685" y="937122"/>
                <a:ext cx="2155718" cy="68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685" y="937122"/>
                <a:ext cx="2155718" cy="6824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TextBox 135"/>
          <p:cNvSpPr txBox="1"/>
          <p:nvPr/>
        </p:nvSpPr>
        <p:spPr>
          <a:xfrm>
            <a:off x="2233801" y="1996893"/>
            <a:ext cx="586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"/>
              </a:lnSpc>
            </a:pP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400"/>
              </a:lnSpc>
            </a:pP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400"/>
              </a:lnSpc>
            </a:pP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2362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2188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Initialization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40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8992" y="934363"/>
            <a:ext cx="6973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initialized to be normally distributed (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=0,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07" y="1385570"/>
            <a:ext cx="1871774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26" y="1393825"/>
            <a:ext cx="1790601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701" y="1393825"/>
            <a:ext cx="1843125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131" y="4676291"/>
            <a:ext cx="183835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001" y="4676291"/>
            <a:ext cx="1804926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7126" y="4676291"/>
            <a:ext cx="1809700" cy="1828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37989" y="4230481"/>
            <a:ext cx="7201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initialized to be normally distributed (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=0,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=1/N)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2392" y="3646231"/>
            <a:ext cx="69738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=1..N, normally distributed 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=0,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=1), N=100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56429" y="3123154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z=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223994" y="3123154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(z)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811932" y="312315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'(z)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656429" y="6410045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z=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23994" y="6410045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(z)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811932" y="6410045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'(z)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3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106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Transfer Learning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168351"/>
            <a:ext cx="7708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your data set is limited in size: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a pre-trained network and only remove the last fully connected layer and train a linear classifier using your data set.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Fine tune part of the network using backpropagation.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688168"/>
            <a:ext cx="8163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“An image of a skin lesion (for example, melanoma) is sequentially warped into a probability distribution over clinical classes of skin disease using Google Inception v3 CNN architecture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pretrained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the ImageNet dataset (1.28 million images over 1,000 generic object classes) and fine-tuned on our own dataset of 129,450 skin lesions comprising 2,032 different diseases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Esteva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 al., “Dermatologist-level classification of skin cancer with deep neural networks”, Nature. 2017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696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Data Augmentation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42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823263"/>
            <a:ext cx="77083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Reflections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Intensity and color of illumination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Deformation</a:t>
            </a:r>
          </a:p>
        </p:txBody>
      </p:sp>
    </p:spTree>
    <p:extLst>
      <p:ext uri="{BB962C8B-B14F-4D97-AF65-F5344CB8AC3E}">
        <p14:creationId xmlns:p14="http://schemas.microsoft.com/office/powerpoint/2010/main" val="42321066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692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Batch Normalization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537059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43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1564" y="6334780"/>
            <a:ext cx="7730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Karpathy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Ioffe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Szegedy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C. Batch normalization: Accelerating deep network training by reducing internal covariate shift.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preprint arXiv:1502.03167. 2015 Feb 11.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82049" y="2336863"/>
                <a:ext cx="1811009" cy="787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049" y="2336863"/>
                <a:ext cx="1811009" cy="78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27702" y="3578072"/>
                <a:ext cx="1719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702" y="3578072"/>
                <a:ext cx="1719702" cy="369332"/>
              </a:xfrm>
              <a:prstGeom prst="rect">
                <a:avLst/>
              </a:prstGeom>
              <a:blipFill>
                <a:blip r:embed="rId3"/>
                <a:stretch>
                  <a:fillRect l="-3901" t="-14754" r="-5319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33400" y="1428463"/>
            <a:ext cx="7708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each mini-batch, B, normalize between each layer: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4638857"/>
            <a:ext cx="7708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Regularization and faster learning</a:t>
            </a:r>
          </a:p>
        </p:txBody>
      </p:sp>
    </p:spTree>
    <p:extLst>
      <p:ext uri="{BB962C8B-B14F-4D97-AF65-F5344CB8AC3E}">
        <p14:creationId xmlns:p14="http://schemas.microsoft.com/office/powerpoint/2010/main" val="181985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4374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Regularization - Dropout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44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4251" y="1660044"/>
            <a:ext cx="3779365" cy="3558068"/>
            <a:chOff x="2429756" y="3089864"/>
            <a:chExt cx="3779365" cy="3558068"/>
          </a:xfrm>
        </p:grpSpPr>
        <p:grpSp>
          <p:nvGrpSpPr>
            <p:cNvPr id="5" name="Group 4"/>
            <p:cNvGrpSpPr/>
            <p:nvPr/>
          </p:nvGrpSpPr>
          <p:grpSpPr>
            <a:xfrm>
              <a:off x="5751921" y="4116856"/>
              <a:ext cx="457200" cy="1504084"/>
              <a:chOff x="5308860" y="3660440"/>
              <a:chExt cx="457200" cy="1504084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5308860" y="3660440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308860" y="4183882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308860" y="4707324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181573" y="3089864"/>
              <a:ext cx="457200" cy="3558068"/>
              <a:chOff x="3738512" y="2543107"/>
              <a:chExt cx="457200" cy="3558068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3738512" y="3576729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738512" y="4093540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738512" y="4610351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738512" y="5127162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738512" y="5643975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738512" y="2543107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738512" y="3059918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429756" y="3865081"/>
              <a:ext cx="457200" cy="2007635"/>
              <a:chOff x="1986695" y="4104536"/>
              <a:chExt cx="457200" cy="2007635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986695" y="4104536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986695" y="4621347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986695" y="5138158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986695" y="5654971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>
              <a:stCxn id="59" idx="6"/>
              <a:endCxn id="68" idx="2"/>
            </p:cNvCxnSpPr>
            <p:nvPr/>
          </p:nvCxnSpPr>
          <p:spPr>
            <a:xfrm flipV="1">
              <a:off x="2886956" y="3318464"/>
              <a:ext cx="1294617" cy="775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9" idx="6"/>
              <a:endCxn id="64" idx="2"/>
            </p:cNvCxnSpPr>
            <p:nvPr/>
          </p:nvCxnSpPr>
          <p:spPr>
            <a:xfrm>
              <a:off x="2886956" y="4093681"/>
              <a:ext cx="1294617" cy="775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9" idx="6"/>
              <a:endCxn id="66" idx="2"/>
            </p:cNvCxnSpPr>
            <p:nvPr/>
          </p:nvCxnSpPr>
          <p:spPr>
            <a:xfrm>
              <a:off x="2886956" y="4093681"/>
              <a:ext cx="1294617" cy="18088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59" idx="6"/>
              <a:endCxn id="67" idx="2"/>
            </p:cNvCxnSpPr>
            <p:nvPr/>
          </p:nvCxnSpPr>
          <p:spPr>
            <a:xfrm>
              <a:off x="2886956" y="4093681"/>
              <a:ext cx="1294617" cy="23256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86956" y="4616960"/>
              <a:ext cx="1294617" cy="258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886956" y="4616960"/>
              <a:ext cx="1294617" cy="12920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886956" y="4616960"/>
              <a:ext cx="1294617" cy="18088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/>
              <a:endCxn id="68" idx="2"/>
            </p:cNvCxnSpPr>
            <p:nvPr/>
          </p:nvCxnSpPr>
          <p:spPr>
            <a:xfrm flipV="1">
              <a:off x="2886956" y="3318464"/>
              <a:ext cx="1294617" cy="1298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879099" y="4864369"/>
              <a:ext cx="1294617" cy="258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879099" y="5122775"/>
              <a:ext cx="1294617" cy="775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879099" y="5122775"/>
              <a:ext cx="1294617" cy="12920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cxnSpLocks/>
              <a:endCxn id="68" idx="2"/>
            </p:cNvCxnSpPr>
            <p:nvPr/>
          </p:nvCxnSpPr>
          <p:spPr>
            <a:xfrm flipV="1">
              <a:off x="2879099" y="3318464"/>
              <a:ext cx="1302474" cy="1804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893700" y="4895056"/>
              <a:ext cx="1294617" cy="775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893700" y="5670273"/>
              <a:ext cx="1294617" cy="258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893700" y="5670273"/>
              <a:ext cx="1294617" cy="775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  <a:endCxn id="68" idx="2"/>
            </p:cNvCxnSpPr>
            <p:nvPr/>
          </p:nvCxnSpPr>
          <p:spPr>
            <a:xfrm flipV="1">
              <a:off x="2893700" y="3318464"/>
              <a:ext cx="1287873" cy="2351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cxnSpLocks/>
              <a:endCxn id="72" idx="2"/>
            </p:cNvCxnSpPr>
            <p:nvPr/>
          </p:nvCxnSpPr>
          <p:spPr>
            <a:xfrm>
              <a:off x="4629248" y="4861833"/>
              <a:ext cx="1122673" cy="530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cxnSpLocks/>
            </p:cNvCxnSpPr>
            <p:nvPr/>
          </p:nvCxnSpPr>
          <p:spPr>
            <a:xfrm flipV="1">
              <a:off x="4629248" y="4345023"/>
              <a:ext cx="1113148" cy="516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cxnSpLocks/>
            </p:cNvCxnSpPr>
            <p:nvPr/>
          </p:nvCxnSpPr>
          <p:spPr>
            <a:xfrm>
              <a:off x="4629248" y="4861833"/>
              <a:ext cx="1113148" cy="6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cxnSpLocks/>
            </p:cNvCxnSpPr>
            <p:nvPr/>
          </p:nvCxnSpPr>
          <p:spPr>
            <a:xfrm flipV="1">
              <a:off x="4629248" y="4869331"/>
              <a:ext cx="1113148" cy="104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cxnSpLocks/>
            </p:cNvCxnSpPr>
            <p:nvPr/>
          </p:nvCxnSpPr>
          <p:spPr>
            <a:xfrm flipV="1">
              <a:off x="4629248" y="5392773"/>
              <a:ext cx="1113148" cy="516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cxnSpLocks/>
              <a:endCxn id="70" idx="2"/>
            </p:cNvCxnSpPr>
            <p:nvPr/>
          </p:nvCxnSpPr>
          <p:spPr>
            <a:xfrm flipV="1">
              <a:off x="4629248" y="4345456"/>
              <a:ext cx="1122673" cy="1564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/>
            </p:cNvCxnSpPr>
            <p:nvPr/>
          </p:nvCxnSpPr>
          <p:spPr>
            <a:xfrm flipV="1">
              <a:off x="4638773" y="5383681"/>
              <a:ext cx="1113148" cy="104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cxnSpLocks/>
              <a:endCxn id="71" idx="2"/>
            </p:cNvCxnSpPr>
            <p:nvPr/>
          </p:nvCxnSpPr>
          <p:spPr>
            <a:xfrm flipV="1">
              <a:off x="4638773" y="4868898"/>
              <a:ext cx="1113148" cy="15550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cxnSpLocks/>
              <a:endCxn id="70" idx="2"/>
            </p:cNvCxnSpPr>
            <p:nvPr/>
          </p:nvCxnSpPr>
          <p:spPr>
            <a:xfrm flipV="1">
              <a:off x="4638773" y="4345456"/>
              <a:ext cx="1113148" cy="2078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cxnSpLocks/>
              <a:endCxn id="72" idx="2"/>
            </p:cNvCxnSpPr>
            <p:nvPr/>
          </p:nvCxnSpPr>
          <p:spPr>
            <a:xfrm>
              <a:off x="4657823" y="3309258"/>
              <a:ext cx="1094098" cy="2083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cxnSpLocks/>
              <a:endCxn id="71" idx="2"/>
            </p:cNvCxnSpPr>
            <p:nvPr/>
          </p:nvCxnSpPr>
          <p:spPr>
            <a:xfrm>
              <a:off x="4657823" y="3309258"/>
              <a:ext cx="1094098" cy="1559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cxnSpLocks/>
              <a:endCxn id="70" idx="2"/>
            </p:cNvCxnSpPr>
            <p:nvPr/>
          </p:nvCxnSpPr>
          <p:spPr>
            <a:xfrm>
              <a:off x="4657823" y="3309258"/>
              <a:ext cx="1094098" cy="10361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4963295" y="1608609"/>
            <a:ext cx="3779365" cy="3558068"/>
            <a:chOff x="2429756" y="3089864"/>
            <a:chExt cx="3779365" cy="3558068"/>
          </a:xfrm>
        </p:grpSpPr>
        <p:grpSp>
          <p:nvGrpSpPr>
            <p:cNvPr id="141" name="Group 140"/>
            <p:cNvGrpSpPr/>
            <p:nvPr/>
          </p:nvGrpSpPr>
          <p:grpSpPr>
            <a:xfrm>
              <a:off x="5751921" y="4116856"/>
              <a:ext cx="457200" cy="1504084"/>
              <a:chOff x="5308860" y="3660440"/>
              <a:chExt cx="457200" cy="1504084"/>
            </a:xfrm>
          </p:grpSpPr>
          <p:sp>
            <p:nvSpPr>
              <p:cNvPr id="204" name="Oval 203"/>
              <p:cNvSpPr/>
              <p:nvPr/>
            </p:nvSpPr>
            <p:spPr>
              <a:xfrm>
                <a:off x="5308860" y="3660440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5308860" y="4183882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5308860" y="4707324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4181573" y="3089864"/>
              <a:ext cx="457200" cy="3558068"/>
              <a:chOff x="3738512" y="2543107"/>
              <a:chExt cx="457200" cy="3558068"/>
            </a:xfrm>
          </p:grpSpPr>
          <p:sp>
            <p:nvSpPr>
              <p:cNvPr id="197" name="Oval 196"/>
              <p:cNvSpPr/>
              <p:nvPr/>
            </p:nvSpPr>
            <p:spPr>
              <a:xfrm>
                <a:off x="3738512" y="3576729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3738512" y="4093540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3738512" y="4610351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3738512" y="5127162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3738512" y="5643975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3738512" y="2543107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3738512" y="3059918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2429756" y="3865081"/>
              <a:ext cx="457200" cy="2007635"/>
              <a:chOff x="1986695" y="4104536"/>
              <a:chExt cx="457200" cy="2007635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1986695" y="4104536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1986695" y="4621347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1986695" y="5138158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1986695" y="5654971"/>
                <a:ext cx="457200" cy="457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4" name="Straight Connector 143"/>
            <p:cNvCxnSpPr>
              <a:stCxn id="193" idx="6"/>
              <a:endCxn id="202" idx="2"/>
            </p:cNvCxnSpPr>
            <p:nvPr/>
          </p:nvCxnSpPr>
          <p:spPr>
            <a:xfrm flipV="1">
              <a:off x="2886956" y="3318464"/>
              <a:ext cx="1294617" cy="775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93" idx="6"/>
              <a:endCxn id="203" idx="2"/>
            </p:cNvCxnSpPr>
            <p:nvPr/>
          </p:nvCxnSpPr>
          <p:spPr>
            <a:xfrm flipV="1">
              <a:off x="2886956" y="3835275"/>
              <a:ext cx="1294617" cy="258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93" idx="6"/>
              <a:endCxn id="197" idx="2"/>
            </p:cNvCxnSpPr>
            <p:nvPr/>
          </p:nvCxnSpPr>
          <p:spPr>
            <a:xfrm>
              <a:off x="2886956" y="4093681"/>
              <a:ext cx="1294617" cy="258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93" idx="6"/>
              <a:endCxn id="198" idx="2"/>
            </p:cNvCxnSpPr>
            <p:nvPr/>
          </p:nvCxnSpPr>
          <p:spPr>
            <a:xfrm>
              <a:off x="2886956" y="4093681"/>
              <a:ext cx="1294617" cy="775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93" idx="6"/>
              <a:endCxn id="199" idx="2"/>
            </p:cNvCxnSpPr>
            <p:nvPr/>
          </p:nvCxnSpPr>
          <p:spPr>
            <a:xfrm>
              <a:off x="2886956" y="4093681"/>
              <a:ext cx="1294617" cy="12920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93" idx="6"/>
              <a:endCxn id="200" idx="2"/>
            </p:cNvCxnSpPr>
            <p:nvPr/>
          </p:nvCxnSpPr>
          <p:spPr>
            <a:xfrm>
              <a:off x="2886956" y="4093681"/>
              <a:ext cx="1294617" cy="18088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93" idx="6"/>
              <a:endCxn id="201" idx="2"/>
            </p:cNvCxnSpPr>
            <p:nvPr/>
          </p:nvCxnSpPr>
          <p:spPr>
            <a:xfrm>
              <a:off x="2886956" y="4093681"/>
              <a:ext cx="1294617" cy="23256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2886956" y="3841743"/>
              <a:ext cx="1294617" cy="775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2886956" y="4358554"/>
              <a:ext cx="1294617" cy="258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886956" y="4616960"/>
              <a:ext cx="1294617" cy="258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2879099" y="4864369"/>
              <a:ext cx="1294617" cy="258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2893700" y="5670273"/>
              <a:ext cx="1294617" cy="258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2893700" y="5670273"/>
              <a:ext cx="1294617" cy="775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cxnSpLocks/>
              <a:endCxn id="202" idx="2"/>
            </p:cNvCxnSpPr>
            <p:nvPr/>
          </p:nvCxnSpPr>
          <p:spPr>
            <a:xfrm flipV="1">
              <a:off x="2893700" y="3318464"/>
              <a:ext cx="1287873" cy="2351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cxnSpLocks/>
              <a:stCxn id="199" idx="6"/>
              <a:endCxn id="204" idx="2"/>
            </p:cNvCxnSpPr>
            <p:nvPr/>
          </p:nvCxnSpPr>
          <p:spPr>
            <a:xfrm flipV="1">
              <a:off x="4638773" y="4345456"/>
              <a:ext cx="1113148" cy="104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cxnSpLocks/>
              <a:stCxn id="199" idx="6"/>
              <a:endCxn id="205" idx="2"/>
            </p:cNvCxnSpPr>
            <p:nvPr/>
          </p:nvCxnSpPr>
          <p:spPr>
            <a:xfrm flipV="1">
              <a:off x="4638773" y="4868898"/>
              <a:ext cx="1113148" cy="516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cxnSpLocks/>
              <a:endCxn id="206" idx="2"/>
            </p:cNvCxnSpPr>
            <p:nvPr/>
          </p:nvCxnSpPr>
          <p:spPr>
            <a:xfrm>
              <a:off x="4629248" y="4861833"/>
              <a:ext cx="1122673" cy="530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cxnSpLocks/>
            </p:cNvCxnSpPr>
            <p:nvPr/>
          </p:nvCxnSpPr>
          <p:spPr>
            <a:xfrm flipV="1">
              <a:off x="4629248" y="4345023"/>
              <a:ext cx="1113148" cy="516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cxnSpLocks/>
            </p:cNvCxnSpPr>
            <p:nvPr/>
          </p:nvCxnSpPr>
          <p:spPr>
            <a:xfrm flipV="1">
              <a:off x="4629248" y="5392773"/>
              <a:ext cx="1113148" cy="516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cxnSpLocks/>
            </p:cNvCxnSpPr>
            <p:nvPr/>
          </p:nvCxnSpPr>
          <p:spPr>
            <a:xfrm flipV="1">
              <a:off x="4638773" y="5383681"/>
              <a:ext cx="1113148" cy="104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cxnSpLocks/>
            </p:cNvCxnSpPr>
            <p:nvPr/>
          </p:nvCxnSpPr>
          <p:spPr>
            <a:xfrm>
              <a:off x="4657823" y="4347483"/>
              <a:ext cx="1113148" cy="6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cxnSpLocks/>
              <a:endCxn id="205" idx="2"/>
            </p:cNvCxnSpPr>
            <p:nvPr/>
          </p:nvCxnSpPr>
          <p:spPr>
            <a:xfrm>
              <a:off x="4657823" y="3309258"/>
              <a:ext cx="1094098" cy="1559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cxnSpLocks/>
              <a:endCxn id="204" idx="2"/>
            </p:cNvCxnSpPr>
            <p:nvPr/>
          </p:nvCxnSpPr>
          <p:spPr>
            <a:xfrm>
              <a:off x="4657823" y="3309258"/>
              <a:ext cx="1094098" cy="10361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780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1674262" y="2816418"/>
            <a:ext cx="1290415" cy="5640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31606" y="2649776"/>
            <a:ext cx="927218" cy="8973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759" y="137160"/>
            <a:ext cx="8852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Recurrent convolutional neural networks (R-CNNs)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45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4909" y="1186526"/>
            <a:ext cx="384561" cy="8973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4909" y="2649776"/>
            <a:ext cx="384561" cy="8973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34909" y="4113026"/>
            <a:ext cx="384561" cy="8973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17" name="Straight Arrow Connector 16"/>
          <p:cNvCxnSpPr>
            <a:stCxn id="14" idx="0"/>
            <a:endCxn id="11" idx="2"/>
          </p:cNvCxnSpPr>
          <p:nvPr/>
        </p:nvCxnSpPr>
        <p:spPr>
          <a:xfrm flipV="1">
            <a:off x="2127190" y="2083834"/>
            <a:ext cx="0" cy="565942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47131" y="3547084"/>
            <a:ext cx="0" cy="565942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4500000">
            <a:off x="2622881" y="3306295"/>
            <a:ext cx="1" cy="8240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4909" y="6101868"/>
                <a:ext cx="1685461" cy="39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h𝑦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909" y="6101868"/>
                <a:ext cx="1685461" cy="398507"/>
              </a:xfrm>
              <a:prstGeom prst="rect">
                <a:avLst/>
              </a:prstGeom>
              <a:blipFill>
                <a:blip r:embed="rId2"/>
                <a:stretch>
                  <a:fillRect l="-3971" r="-722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34909" y="5568537"/>
                <a:ext cx="40759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hh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909" y="5568537"/>
                <a:ext cx="4075923" cy="369332"/>
              </a:xfrm>
              <a:prstGeom prst="rect">
                <a:avLst/>
              </a:prstGeom>
              <a:blipFill>
                <a:blip r:embed="rId3"/>
                <a:stretch>
                  <a:fillRect l="-1644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4548500" y="2649776"/>
            <a:ext cx="927218" cy="8973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351803" y="1186526"/>
            <a:ext cx="384561" cy="8973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t-1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51803" y="2649776"/>
            <a:ext cx="384561" cy="8973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t-1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51803" y="4113026"/>
            <a:ext cx="384561" cy="8973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t-1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Arrow Connector 41"/>
          <p:cNvCxnSpPr>
            <a:stCxn id="40" idx="0"/>
            <a:endCxn id="39" idx="2"/>
          </p:cNvCxnSpPr>
          <p:nvPr/>
        </p:nvCxnSpPr>
        <p:spPr>
          <a:xfrm flipV="1">
            <a:off x="5544084" y="2083834"/>
            <a:ext cx="0" cy="565942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564025" y="3547084"/>
            <a:ext cx="0" cy="565942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327451" y="1186289"/>
            <a:ext cx="384561" cy="8973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27451" y="2649539"/>
            <a:ext cx="384561" cy="8973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27451" y="4112789"/>
            <a:ext cx="384561" cy="8973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/>
          <p:cNvCxnSpPr>
            <a:stCxn id="47" idx="0"/>
            <a:endCxn id="46" idx="2"/>
          </p:cNvCxnSpPr>
          <p:nvPr/>
        </p:nvCxnSpPr>
        <p:spPr>
          <a:xfrm flipV="1">
            <a:off x="6519732" y="2083597"/>
            <a:ext cx="0" cy="565942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539673" y="3546847"/>
            <a:ext cx="0" cy="565942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V="1">
            <a:off x="6035469" y="2793397"/>
            <a:ext cx="0" cy="565942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303097" y="1186289"/>
            <a:ext cx="384561" cy="8973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t+1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303097" y="2649539"/>
            <a:ext cx="384561" cy="8973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t+1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03097" y="4112789"/>
            <a:ext cx="384561" cy="8973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t+1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Arrow Connector 54"/>
          <p:cNvCxnSpPr>
            <a:stCxn id="53" idx="0"/>
            <a:endCxn id="52" idx="2"/>
          </p:cNvCxnSpPr>
          <p:nvPr/>
        </p:nvCxnSpPr>
        <p:spPr>
          <a:xfrm flipV="1">
            <a:off x="7495378" y="2083597"/>
            <a:ext cx="0" cy="565942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7515319" y="3546847"/>
            <a:ext cx="0" cy="565942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V="1">
            <a:off x="7011115" y="2793397"/>
            <a:ext cx="0" cy="565942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747116" y="2631752"/>
                <a:ext cx="6487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116" y="2631752"/>
                <a:ext cx="6487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098349" y="2177778"/>
                <a:ext cx="651781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349" y="2177778"/>
                <a:ext cx="651781" cy="391261"/>
              </a:xfrm>
              <a:prstGeom prst="rect">
                <a:avLst/>
              </a:prstGeom>
              <a:blipFill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147131" y="3685874"/>
                <a:ext cx="6439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31" y="3685874"/>
                <a:ext cx="6439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>
          <a:xfrm rot="5400000" flipV="1">
            <a:off x="5051280" y="2791969"/>
            <a:ext cx="0" cy="565942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V="1">
            <a:off x="7989607" y="2790541"/>
            <a:ext cx="0" cy="565942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1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8852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Recurrent convolutional neural networks (R-CNNs)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46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32" y="1609533"/>
            <a:ext cx="9144000" cy="2862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6159" y="6342202"/>
            <a:ext cx="7652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Andrej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Karpathy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The Unreasonable Effectiveness of Recurrent Neural Networks, http://karpathy.github.io/2015/05/21/rnn-effectiveness/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334" y="4579400"/>
            <a:ext cx="775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CNN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3593" y="4579400"/>
            <a:ext cx="1544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Sentiment</a:t>
            </a:r>
          </a:p>
          <a:p>
            <a:pPr algn="ctr"/>
            <a:r>
              <a:rPr lang="en-US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1298" y="4579400"/>
            <a:ext cx="1621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Image captioning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1896" y="4579400"/>
            <a:ext cx="1317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94663" y="4579400"/>
            <a:ext cx="1598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of each frame of a video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0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5687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Long Short-Term Memory (LSTM)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5344" y="6339098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Hochreiter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Schmidhuber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J. Long short-term memory. Neural computation. 1997 Nov 15;9(8):1735-80.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49303" y="3445910"/>
            <a:ext cx="927218" cy="8973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8247" y="5387642"/>
                <a:ext cx="1031372" cy="265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47" y="5387642"/>
                <a:ext cx="1031372" cy="265650"/>
              </a:xfrm>
              <a:prstGeom prst="rect">
                <a:avLst/>
              </a:prstGeom>
              <a:blipFill>
                <a:blip r:embed="rId2"/>
                <a:stretch>
                  <a:fillRect l="-4734" r="-1183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046" y="5028947"/>
                <a:ext cx="22163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tanh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6" y="5028947"/>
                <a:ext cx="2216376" cy="246221"/>
              </a:xfrm>
              <a:prstGeom prst="rect">
                <a:avLst/>
              </a:prstGeom>
              <a:blipFill>
                <a:blip r:embed="rId3"/>
                <a:stretch>
                  <a:fillRect l="-1923" r="-302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68565" y="1730335"/>
            <a:ext cx="1074022" cy="3092994"/>
            <a:chOff x="359184" y="1548152"/>
            <a:chExt cx="1327792" cy="3823808"/>
          </a:xfrm>
        </p:grpSpPr>
        <p:sp>
          <p:nvSpPr>
            <p:cNvPr id="7" name="Oval 6"/>
            <p:cNvSpPr/>
            <p:nvPr/>
          </p:nvSpPr>
          <p:spPr>
            <a:xfrm>
              <a:off x="359184" y="3496608"/>
              <a:ext cx="1290415" cy="8466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94866" y="1548152"/>
              <a:ext cx="384561" cy="89730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94866" y="3011402"/>
              <a:ext cx="384561" cy="89730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4866" y="4474652"/>
              <a:ext cx="384561" cy="8973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cxnSp>
          <p:nvCxnSpPr>
            <p:cNvPr id="12" name="Straight Arrow Connector 11"/>
            <p:cNvCxnSpPr>
              <a:stCxn id="10" idx="0"/>
              <a:endCxn id="9" idx="2"/>
            </p:cNvCxnSpPr>
            <p:nvPr/>
          </p:nvCxnSpPr>
          <p:spPr>
            <a:xfrm flipV="1">
              <a:off x="1187147" y="2445460"/>
              <a:ext cx="0" cy="565942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207088" y="3908710"/>
              <a:ext cx="0" cy="565942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-5400000">
              <a:off x="1015830" y="4296996"/>
              <a:ext cx="1" cy="82400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158306" y="2539404"/>
                  <a:ext cx="528670" cy="3912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8306" y="2539404"/>
                  <a:ext cx="528670" cy="391261"/>
                </a:xfrm>
                <a:prstGeom prst="rect">
                  <a:avLst/>
                </a:prstGeom>
                <a:blipFill>
                  <a:blip r:embed="rId4"/>
                  <a:stretch>
                    <a:fillRect r="-1429" b="-28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685645" y="3912049"/>
                  <a:ext cx="5445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645" y="3912049"/>
                  <a:ext cx="544572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389" b="-22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24454" y="4118707"/>
                <a:ext cx="5035609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Forget gate: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454" y="4118707"/>
                <a:ext cx="5035609" cy="398955"/>
              </a:xfrm>
              <a:prstGeom prst="rect">
                <a:avLst/>
              </a:prstGeom>
              <a:blipFill>
                <a:blip r:embed="rId6"/>
                <a:stretch>
                  <a:fillRect l="-3753" t="-23077" r="-181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24454" y="4701059"/>
                <a:ext cx="4771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Input gate: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454" y="4701059"/>
                <a:ext cx="4771563" cy="369332"/>
              </a:xfrm>
              <a:prstGeom prst="rect">
                <a:avLst/>
              </a:prstGeom>
              <a:blipFill>
                <a:blip r:embed="rId7"/>
                <a:stretch>
                  <a:fillRect l="-3964" t="-24590" r="-2046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24454" y="5253789"/>
                <a:ext cx="51378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Output gate: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454" y="5253789"/>
                <a:ext cx="5137817" cy="369332"/>
              </a:xfrm>
              <a:prstGeom prst="rect">
                <a:avLst/>
              </a:prstGeom>
              <a:blipFill>
                <a:blip r:embed="rId8"/>
                <a:stretch>
                  <a:fillRect l="-3677" t="-26667" r="-237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24454" y="2660000"/>
                <a:ext cx="25569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𝑡𝑎𝑛h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454" y="2660000"/>
                <a:ext cx="2556917" cy="369332"/>
              </a:xfrm>
              <a:prstGeom prst="rect">
                <a:avLst/>
              </a:prstGeom>
              <a:blipFill>
                <a:blip r:embed="rId9"/>
                <a:stretch>
                  <a:fillRect l="-2864" r="-3819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24454" y="1742843"/>
                <a:ext cx="606441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Cell state update: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𝑡𝑎𝑛h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454" y="1742843"/>
                <a:ext cx="6064417" cy="738664"/>
              </a:xfrm>
              <a:prstGeom prst="rect">
                <a:avLst/>
              </a:prstGeom>
              <a:blipFill>
                <a:blip r:embed="rId10"/>
                <a:stretch>
                  <a:fillRect l="-3116" t="-13223" r="-20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92151" y="1220279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RNN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270708" y="748604"/>
            <a:ext cx="0" cy="610939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71028" y="977678"/>
            <a:ext cx="1110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LSTM</a:t>
            </a:r>
          </a:p>
        </p:txBody>
      </p:sp>
    </p:spTree>
    <p:extLst>
      <p:ext uri="{BB962C8B-B14F-4D97-AF65-F5344CB8AC3E}">
        <p14:creationId xmlns:p14="http://schemas.microsoft.com/office/powerpoint/2010/main" val="150404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6" grpId="0"/>
      <p:bldP spid="27" grpId="0"/>
      <p:bldP spid="28" grpId="0"/>
      <p:bldP spid="3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8563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Image Captioning – Combining CNNs and RNNs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48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872" y="744121"/>
            <a:ext cx="4710256" cy="2953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4119"/>
          <a:stretch/>
        </p:blipFill>
        <p:spPr>
          <a:xfrm>
            <a:off x="0" y="3674070"/>
            <a:ext cx="9144000" cy="25287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6313" y="6147845"/>
            <a:ext cx="78996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Karpathy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Andrej &amp; Fei-Fei, Li, "Deep visual-semantic alignments for generating image descriptions", Proceedings of the IEEE Conference on Computer Vision and Pattern Recognition (2015) 3128-3137</a:t>
            </a:r>
          </a:p>
        </p:txBody>
      </p:sp>
    </p:spTree>
    <p:extLst>
      <p:ext uri="{BB962C8B-B14F-4D97-AF65-F5344CB8AC3E}">
        <p14:creationId xmlns:p14="http://schemas.microsoft.com/office/powerpoint/2010/main" val="191501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6946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Autoencoders – Unsupervised Learning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36585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49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8418" y="771163"/>
            <a:ext cx="6143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Autoencoders learn a lower dimensionality representation where output ≈ input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485470" y="4914811"/>
            <a:ext cx="2052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Dimensional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047504" y="6449364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sp>
        <p:nvSpPr>
          <p:cNvPr id="118" name="Oval 117"/>
          <p:cNvSpPr/>
          <p:nvPr/>
        </p:nvSpPr>
        <p:spPr>
          <a:xfrm>
            <a:off x="3846117" y="3298569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3846117" y="3822011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3846117" y="4345453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4751249" y="334911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4751249" y="3872557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4751249" y="4395999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Connector 208"/>
          <p:cNvCxnSpPr>
            <a:cxnSpLocks/>
            <a:endCxn id="206" idx="2"/>
          </p:cNvCxnSpPr>
          <p:nvPr/>
        </p:nvCxnSpPr>
        <p:spPr>
          <a:xfrm>
            <a:off x="4314376" y="3560836"/>
            <a:ext cx="436873" cy="16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cxnSpLocks/>
            <a:endCxn id="207" idx="2"/>
          </p:cNvCxnSpPr>
          <p:nvPr/>
        </p:nvCxnSpPr>
        <p:spPr>
          <a:xfrm>
            <a:off x="4314376" y="3560836"/>
            <a:ext cx="436873" cy="540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cxnSpLocks/>
            <a:endCxn id="208" idx="2"/>
          </p:cNvCxnSpPr>
          <p:nvPr/>
        </p:nvCxnSpPr>
        <p:spPr>
          <a:xfrm>
            <a:off x="4314376" y="3560836"/>
            <a:ext cx="436873" cy="1063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cxnSpLocks/>
          </p:cNvCxnSpPr>
          <p:nvPr/>
        </p:nvCxnSpPr>
        <p:spPr>
          <a:xfrm>
            <a:off x="4304851" y="4063222"/>
            <a:ext cx="436873" cy="16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cxnSpLocks/>
          </p:cNvCxnSpPr>
          <p:nvPr/>
        </p:nvCxnSpPr>
        <p:spPr>
          <a:xfrm>
            <a:off x="4304851" y="4063222"/>
            <a:ext cx="436873" cy="540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cxnSpLocks/>
            <a:endCxn id="206" idx="2"/>
          </p:cNvCxnSpPr>
          <p:nvPr/>
        </p:nvCxnSpPr>
        <p:spPr>
          <a:xfrm flipV="1">
            <a:off x="4304851" y="3577715"/>
            <a:ext cx="446398" cy="485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cxnSpLocks/>
          </p:cNvCxnSpPr>
          <p:nvPr/>
        </p:nvCxnSpPr>
        <p:spPr>
          <a:xfrm>
            <a:off x="4284524" y="4575092"/>
            <a:ext cx="436873" cy="16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cxnSpLocks/>
            <a:endCxn id="207" idx="2"/>
          </p:cNvCxnSpPr>
          <p:nvPr/>
        </p:nvCxnSpPr>
        <p:spPr>
          <a:xfrm flipV="1">
            <a:off x="4284524" y="4101157"/>
            <a:ext cx="466725" cy="473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cxnSpLocks/>
            <a:endCxn id="206" idx="2"/>
          </p:cNvCxnSpPr>
          <p:nvPr/>
        </p:nvCxnSpPr>
        <p:spPr>
          <a:xfrm flipV="1">
            <a:off x="4284524" y="3577715"/>
            <a:ext cx="466725" cy="9973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2086338" y="644936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grpSp>
        <p:nvGrpSpPr>
          <p:cNvPr id="256" name="Group 255"/>
          <p:cNvGrpSpPr/>
          <p:nvPr/>
        </p:nvGrpSpPr>
        <p:grpSpPr>
          <a:xfrm>
            <a:off x="5199026" y="1745785"/>
            <a:ext cx="1579873" cy="4597607"/>
            <a:chOff x="5199026" y="878507"/>
            <a:chExt cx="1579873" cy="4597607"/>
          </a:xfrm>
        </p:grpSpPr>
        <p:sp>
          <p:nvSpPr>
            <p:cNvPr id="176" name="Oval 175"/>
            <p:cNvSpPr/>
            <p:nvPr/>
          </p:nvSpPr>
          <p:spPr>
            <a:xfrm flipH="1">
              <a:off x="6321699" y="2438137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 flipH="1">
              <a:off x="6321699" y="2954948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 flipH="1">
              <a:off x="6321699" y="3471759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 flipH="1">
              <a:off x="6321699" y="398857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 flipH="1">
              <a:off x="6321699" y="4505383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 flipH="1">
              <a:off x="6321699" y="1404515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 flipH="1">
              <a:off x="6321699" y="1921326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>
              <a:cxnSpLocks/>
              <a:stCxn id="178" idx="6"/>
            </p:cNvCxnSpPr>
            <p:nvPr/>
          </p:nvCxnSpPr>
          <p:spPr>
            <a:xfrm flipH="1" flipV="1">
              <a:off x="5218076" y="2660107"/>
              <a:ext cx="1103623" cy="104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cxnSpLocks/>
              <a:stCxn id="178" idx="6"/>
            </p:cNvCxnSpPr>
            <p:nvPr/>
          </p:nvCxnSpPr>
          <p:spPr>
            <a:xfrm flipH="1" flipV="1">
              <a:off x="5218076" y="3183549"/>
              <a:ext cx="1103623" cy="516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cxnSpLocks/>
              <a:stCxn id="178" idx="6"/>
            </p:cNvCxnSpPr>
            <p:nvPr/>
          </p:nvCxnSpPr>
          <p:spPr>
            <a:xfrm flipH="1">
              <a:off x="5218076" y="3700359"/>
              <a:ext cx="1103623" cy="6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cxnSpLocks/>
            </p:cNvCxnSpPr>
            <p:nvPr/>
          </p:nvCxnSpPr>
          <p:spPr>
            <a:xfrm flipH="1">
              <a:off x="5218076" y="3176484"/>
              <a:ext cx="1122673" cy="530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/>
            </p:cNvCxnSpPr>
            <p:nvPr/>
          </p:nvCxnSpPr>
          <p:spPr>
            <a:xfrm flipH="1" flipV="1">
              <a:off x="5227601" y="2659674"/>
              <a:ext cx="1113148" cy="516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cxnSpLocks/>
            </p:cNvCxnSpPr>
            <p:nvPr/>
          </p:nvCxnSpPr>
          <p:spPr>
            <a:xfrm flipH="1">
              <a:off x="5227601" y="3176484"/>
              <a:ext cx="1113148" cy="6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cxnSpLocks/>
            </p:cNvCxnSpPr>
            <p:nvPr/>
          </p:nvCxnSpPr>
          <p:spPr>
            <a:xfrm flipH="1" flipV="1">
              <a:off x="5227601" y="3183982"/>
              <a:ext cx="1113148" cy="104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cxnSpLocks/>
            </p:cNvCxnSpPr>
            <p:nvPr/>
          </p:nvCxnSpPr>
          <p:spPr>
            <a:xfrm flipH="1" flipV="1">
              <a:off x="5227601" y="3707424"/>
              <a:ext cx="1113148" cy="516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cxnSpLocks/>
            </p:cNvCxnSpPr>
            <p:nvPr/>
          </p:nvCxnSpPr>
          <p:spPr>
            <a:xfrm flipH="1" flipV="1">
              <a:off x="5218076" y="2660107"/>
              <a:ext cx="1122673" cy="1564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cxnSpLocks/>
            </p:cNvCxnSpPr>
            <p:nvPr/>
          </p:nvCxnSpPr>
          <p:spPr>
            <a:xfrm flipH="1" flipV="1">
              <a:off x="5218076" y="3698332"/>
              <a:ext cx="1113148" cy="104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cxnSpLocks/>
            </p:cNvCxnSpPr>
            <p:nvPr/>
          </p:nvCxnSpPr>
          <p:spPr>
            <a:xfrm flipH="1" flipV="1">
              <a:off x="5218076" y="3183549"/>
              <a:ext cx="1113148" cy="15550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cxnSpLocks/>
            </p:cNvCxnSpPr>
            <p:nvPr/>
          </p:nvCxnSpPr>
          <p:spPr>
            <a:xfrm flipH="1" flipV="1">
              <a:off x="5218076" y="2660107"/>
              <a:ext cx="1113148" cy="2078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cxnSpLocks/>
            </p:cNvCxnSpPr>
            <p:nvPr/>
          </p:nvCxnSpPr>
          <p:spPr>
            <a:xfrm flipH="1">
              <a:off x="5218076" y="2662134"/>
              <a:ext cx="1094098" cy="10448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cxnSpLocks/>
            </p:cNvCxnSpPr>
            <p:nvPr/>
          </p:nvCxnSpPr>
          <p:spPr>
            <a:xfrm flipH="1">
              <a:off x="5218076" y="2662134"/>
              <a:ext cx="1094098" cy="521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cxnSpLocks/>
            </p:cNvCxnSpPr>
            <p:nvPr/>
          </p:nvCxnSpPr>
          <p:spPr>
            <a:xfrm flipH="1">
              <a:off x="5199026" y="2662134"/>
              <a:ext cx="1113148" cy="6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cxnSpLocks/>
            </p:cNvCxnSpPr>
            <p:nvPr/>
          </p:nvCxnSpPr>
          <p:spPr>
            <a:xfrm flipH="1">
              <a:off x="5218076" y="2176359"/>
              <a:ext cx="1103623" cy="1530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cxnSpLocks/>
            </p:cNvCxnSpPr>
            <p:nvPr/>
          </p:nvCxnSpPr>
          <p:spPr>
            <a:xfrm flipH="1">
              <a:off x="5218076" y="2176359"/>
              <a:ext cx="1103623" cy="483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cxnSpLocks/>
            </p:cNvCxnSpPr>
            <p:nvPr/>
          </p:nvCxnSpPr>
          <p:spPr>
            <a:xfrm flipH="1">
              <a:off x="5218076" y="2176359"/>
              <a:ext cx="1103623" cy="1007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cxnSpLocks/>
            </p:cNvCxnSpPr>
            <p:nvPr/>
          </p:nvCxnSpPr>
          <p:spPr>
            <a:xfrm flipH="1">
              <a:off x="5218076" y="1623909"/>
              <a:ext cx="1094098" cy="2083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cxnSpLocks/>
            </p:cNvCxnSpPr>
            <p:nvPr/>
          </p:nvCxnSpPr>
          <p:spPr>
            <a:xfrm flipH="1">
              <a:off x="5218076" y="1623909"/>
              <a:ext cx="1094098" cy="1559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cxnSpLocks/>
            </p:cNvCxnSpPr>
            <p:nvPr/>
          </p:nvCxnSpPr>
          <p:spPr>
            <a:xfrm flipH="1">
              <a:off x="5218076" y="1623909"/>
              <a:ext cx="1094098" cy="10361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Oval 237"/>
            <p:cNvSpPr/>
            <p:nvPr/>
          </p:nvSpPr>
          <p:spPr>
            <a:xfrm flipH="1">
              <a:off x="6321699" y="878507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/>
            <p:cNvCxnSpPr>
              <a:cxnSpLocks/>
              <a:stCxn id="238" idx="6"/>
            </p:cNvCxnSpPr>
            <p:nvPr/>
          </p:nvCxnSpPr>
          <p:spPr>
            <a:xfrm flipH="1">
              <a:off x="5199027" y="1107107"/>
              <a:ext cx="1122672" cy="1550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cxnSpLocks/>
              <a:stCxn id="238" idx="6"/>
              <a:endCxn id="208" idx="6"/>
            </p:cNvCxnSpPr>
            <p:nvPr/>
          </p:nvCxnSpPr>
          <p:spPr>
            <a:xfrm flipH="1">
              <a:off x="5208449" y="1107107"/>
              <a:ext cx="1113250" cy="26596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/>
            <p:cNvSpPr/>
            <p:nvPr/>
          </p:nvSpPr>
          <p:spPr>
            <a:xfrm flipH="1">
              <a:off x="6321699" y="5018914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2" name="Straight Connector 241"/>
            <p:cNvCxnSpPr>
              <a:cxnSpLocks/>
            </p:cNvCxnSpPr>
            <p:nvPr/>
          </p:nvCxnSpPr>
          <p:spPr>
            <a:xfrm flipH="1" flipV="1">
              <a:off x="5208449" y="3252735"/>
              <a:ext cx="1103726" cy="20044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cxnSpLocks/>
            </p:cNvCxnSpPr>
            <p:nvPr/>
          </p:nvCxnSpPr>
          <p:spPr>
            <a:xfrm flipH="1" flipV="1">
              <a:off x="5208449" y="3776177"/>
              <a:ext cx="1103726" cy="1480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cxnSpLocks/>
              <a:stCxn id="238" idx="6"/>
              <a:endCxn id="207" idx="6"/>
            </p:cNvCxnSpPr>
            <p:nvPr/>
          </p:nvCxnSpPr>
          <p:spPr>
            <a:xfrm flipH="1">
              <a:off x="5208449" y="1107107"/>
              <a:ext cx="1113250" cy="2136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cxnSpLocks/>
              <a:stCxn id="241" idx="6"/>
              <a:endCxn id="206" idx="6"/>
            </p:cNvCxnSpPr>
            <p:nvPr/>
          </p:nvCxnSpPr>
          <p:spPr>
            <a:xfrm flipH="1" flipV="1">
              <a:off x="5208449" y="2719864"/>
              <a:ext cx="1113250" cy="2527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257"/>
          <p:cNvGrpSpPr/>
          <p:nvPr/>
        </p:nvGrpSpPr>
        <p:grpSpPr>
          <a:xfrm flipH="1">
            <a:off x="2263459" y="1770455"/>
            <a:ext cx="1579873" cy="4597607"/>
            <a:chOff x="5199026" y="878507"/>
            <a:chExt cx="1579873" cy="4597607"/>
          </a:xfrm>
        </p:grpSpPr>
        <p:sp>
          <p:nvSpPr>
            <p:cNvPr id="259" name="Oval 258"/>
            <p:cNvSpPr/>
            <p:nvPr/>
          </p:nvSpPr>
          <p:spPr>
            <a:xfrm flipH="1">
              <a:off x="6321699" y="2438137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 flipH="1">
              <a:off x="6321699" y="2954948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 flipH="1">
              <a:off x="6321699" y="3471759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 flipH="1">
              <a:off x="6321699" y="398857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 flipH="1">
              <a:off x="6321699" y="4505383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 flipH="1">
              <a:off x="6321699" y="1404515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 flipH="1">
              <a:off x="6321699" y="1921326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6" name="Straight Connector 265"/>
            <p:cNvCxnSpPr>
              <a:cxnSpLocks/>
              <a:stCxn id="261" idx="6"/>
            </p:cNvCxnSpPr>
            <p:nvPr/>
          </p:nvCxnSpPr>
          <p:spPr>
            <a:xfrm flipH="1" flipV="1">
              <a:off x="5218076" y="2660107"/>
              <a:ext cx="1103623" cy="104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cxnSpLocks/>
              <a:stCxn id="261" idx="6"/>
            </p:cNvCxnSpPr>
            <p:nvPr/>
          </p:nvCxnSpPr>
          <p:spPr>
            <a:xfrm flipH="1" flipV="1">
              <a:off x="5218076" y="3183549"/>
              <a:ext cx="1103623" cy="516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cxnSpLocks/>
              <a:stCxn id="261" idx="6"/>
            </p:cNvCxnSpPr>
            <p:nvPr/>
          </p:nvCxnSpPr>
          <p:spPr>
            <a:xfrm flipH="1">
              <a:off x="5218076" y="3700359"/>
              <a:ext cx="1103623" cy="6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cxnSpLocks/>
            </p:cNvCxnSpPr>
            <p:nvPr/>
          </p:nvCxnSpPr>
          <p:spPr>
            <a:xfrm flipH="1">
              <a:off x="5218076" y="3176484"/>
              <a:ext cx="1122673" cy="530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cxnSpLocks/>
            </p:cNvCxnSpPr>
            <p:nvPr/>
          </p:nvCxnSpPr>
          <p:spPr>
            <a:xfrm flipH="1" flipV="1">
              <a:off x="5227601" y="2659674"/>
              <a:ext cx="1113148" cy="516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cxnSpLocks/>
            </p:cNvCxnSpPr>
            <p:nvPr/>
          </p:nvCxnSpPr>
          <p:spPr>
            <a:xfrm flipH="1">
              <a:off x="5227601" y="3176484"/>
              <a:ext cx="1113148" cy="6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cxnSpLocks/>
            </p:cNvCxnSpPr>
            <p:nvPr/>
          </p:nvCxnSpPr>
          <p:spPr>
            <a:xfrm flipH="1" flipV="1">
              <a:off x="5227601" y="3183982"/>
              <a:ext cx="1113148" cy="104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cxnSpLocks/>
            </p:cNvCxnSpPr>
            <p:nvPr/>
          </p:nvCxnSpPr>
          <p:spPr>
            <a:xfrm flipH="1" flipV="1">
              <a:off x="5227601" y="3707424"/>
              <a:ext cx="1113148" cy="516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cxnSpLocks/>
            </p:cNvCxnSpPr>
            <p:nvPr/>
          </p:nvCxnSpPr>
          <p:spPr>
            <a:xfrm flipH="1" flipV="1">
              <a:off x="5218076" y="2660107"/>
              <a:ext cx="1122673" cy="1564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cxnSpLocks/>
            </p:cNvCxnSpPr>
            <p:nvPr/>
          </p:nvCxnSpPr>
          <p:spPr>
            <a:xfrm flipH="1" flipV="1">
              <a:off x="5218076" y="3698332"/>
              <a:ext cx="1113148" cy="104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cxnSpLocks/>
            </p:cNvCxnSpPr>
            <p:nvPr/>
          </p:nvCxnSpPr>
          <p:spPr>
            <a:xfrm flipH="1" flipV="1">
              <a:off x="5218076" y="3183549"/>
              <a:ext cx="1113148" cy="15550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cxnSpLocks/>
            </p:cNvCxnSpPr>
            <p:nvPr/>
          </p:nvCxnSpPr>
          <p:spPr>
            <a:xfrm flipH="1" flipV="1">
              <a:off x="5218076" y="2660107"/>
              <a:ext cx="1113148" cy="2078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cxnSpLocks/>
            </p:cNvCxnSpPr>
            <p:nvPr/>
          </p:nvCxnSpPr>
          <p:spPr>
            <a:xfrm flipH="1">
              <a:off x="5218076" y="2662134"/>
              <a:ext cx="1094098" cy="10448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cxnSpLocks/>
            </p:cNvCxnSpPr>
            <p:nvPr/>
          </p:nvCxnSpPr>
          <p:spPr>
            <a:xfrm flipH="1">
              <a:off x="5218076" y="2662134"/>
              <a:ext cx="1094098" cy="521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cxnSpLocks/>
            </p:cNvCxnSpPr>
            <p:nvPr/>
          </p:nvCxnSpPr>
          <p:spPr>
            <a:xfrm flipH="1">
              <a:off x="5199026" y="2662134"/>
              <a:ext cx="1113148" cy="6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cxnSpLocks/>
            </p:cNvCxnSpPr>
            <p:nvPr/>
          </p:nvCxnSpPr>
          <p:spPr>
            <a:xfrm flipH="1">
              <a:off x="5218076" y="2176359"/>
              <a:ext cx="1103623" cy="1530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cxnSpLocks/>
            </p:cNvCxnSpPr>
            <p:nvPr/>
          </p:nvCxnSpPr>
          <p:spPr>
            <a:xfrm flipH="1">
              <a:off x="5218076" y="2176359"/>
              <a:ext cx="1103623" cy="483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cxnSpLocks/>
            </p:cNvCxnSpPr>
            <p:nvPr/>
          </p:nvCxnSpPr>
          <p:spPr>
            <a:xfrm flipH="1">
              <a:off x="5218076" y="2176359"/>
              <a:ext cx="1103623" cy="1007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cxnSpLocks/>
            </p:cNvCxnSpPr>
            <p:nvPr/>
          </p:nvCxnSpPr>
          <p:spPr>
            <a:xfrm flipH="1">
              <a:off x="5218076" y="1623909"/>
              <a:ext cx="1094098" cy="2083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cxnSpLocks/>
            </p:cNvCxnSpPr>
            <p:nvPr/>
          </p:nvCxnSpPr>
          <p:spPr>
            <a:xfrm flipH="1">
              <a:off x="5218076" y="1623909"/>
              <a:ext cx="1094098" cy="1559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cxnSpLocks/>
            </p:cNvCxnSpPr>
            <p:nvPr/>
          </p:nvCxnSpPr>
          <p:spPr>
            <a:xfrm flipH="1">
              <a:off x="5218076" y="1623909"/>
              <a:ext cx="1094098" cy="10361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Oval 286"/>
            <p:cNvSpPr/>
            <p:nvPr/>
          </p:nvSpPr>
          <p:spPr>
            <a:xfrm flipH="1">
              <a:off x="6321699" y="878507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8" name="Straight Connector 287"/>
            <p:cNvCxnSpPr>
              <a:cxnSpLocks/>
              <a:stCxn id="287" idx="6"/>
            </p:cNvCxnSpPr>
            <p:nvPr/>
          </p:nvCxnSpPr>
          <p:spPr>
            <a:xfrm flipH="1">
              <a:off x="5199027" y="1107107"/>
              <a:ext cx="1122672" cy="1550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>
              <a:cxnSpLocks/>
              <a:stCxn id="287" idx="6"/>
            </p:cNvCxnSpPr>
            <p:nvPr/>
          </p:nvCxnSpPr>
          <p:spPr>
            <a:xfrm flipH="1">
              <a:off x="5208449" y="1107107"/>
              <a:ext cx="1113250" cy="26502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89"/>
            <p:cNvSpPr/>
            <p:nvPr/>
          </p:nvSpPr>
          <p:spPr>
            <a:xfrm flipH="1">
              <a:off x="6321699" y="5018914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1" name="Straight Connector 290"/>
            <p:cNvCxnSpPr>
              <a:cxnSpLocks/>
            </p:cNvCxnSpPr>
            <p:nvPr/>
          </p:nvCxnSpPr>
          <p:spPr>
            <a:xfrm flipH="1" flipV="1">
              <a:off x="5208449" y="3233879"/>
              <a:ext cx="1103726" cy="20044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>
              <a:cxnSpLocks/>
            </p:cNvCxnSpPr>
            <p:nvPr/>
          </p:nvCxnSpPr>
          <p:spPr>
            <a:xfrm flipH="1" flipV="1">
              <a:off x="5208449" y="3757321"/>
              <a:ext cx="1103726" cy="1480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>
              <a:cxnSpLocks/>
              <a:stCxn id="287" idx="6"/>
            </p:cNvCxnSpPr>
            <p:nvPr/>
          </p:nvCxnSpPr>
          <p:spPr>
            <a:xfrm flipH="1">
              <a:off x="5208449" y="1107107"/>
              <a:ext cx="1113250" cy="21267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>
              <a:cxnSpLocks/>
              <a:stCxn id="290" idx="6"/>
            </p:cNvCxnSpPr>
            <p:nvPr/>
          </p:nvCxnSpPr>
          <p:spPr>
            <a:xfrm flipH="1" flipV="1">
              <a:off x="5208449" y="2710437"/>
              <a:ext cx="1113250" cy="25370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932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703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Activation Functions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5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59" y="1576409"/>
            <a:ext cx="77083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Sigmoid: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Hyperbolic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tangent: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55269" y="1393825"/>
                <a:ext cx="3282420" cy="816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269" y="1393825"/>
                <a:ext cx="3282420" cy="8166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679" y="873107"/>
            <a:ext cx="1754517" cy="177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731688" y="786427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688" y="786427"/>
                <a:ext cx="3658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10605" y="2295456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605" y="2295456"/>
                <a:ext cx="365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23" y="2967432"/>
            <a:ext cx="1754517" cy="177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723832" y="2880752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832" y="2880752"/>
                <a:ext cx="3658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689625" y="4389781"/>
                <a:ext cx="538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25" y="4389781"/>
                <a:ext cx="53893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55268" y="3365362"/>
                <a:ext cx="3531131" cy="12974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tanh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268" y="3365362"/>
                <a:ext cx="3531131" cy="12974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18919" y="5688396"/>
                <a:ext cx="32824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ReLU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⁡(0,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919" y="5688396"/>
                <a:ext cx="328242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/>
          </p:cNvPicPr>
          <p:nvPr/>
        </p:nvPicPr>
        <p:blipFill rotWithShape="1">
          <a:blip r:embed="rId10"/>
          <a:srcRect l="11100" t="4950" r="3776" b="10779"/>
          <a:stretch/>
        </p:blipFill>
        <p:spPr>
          <a:xfrm>
            <a:off x="6954498" y="4968454"/>
            <a:ext cx="832104" cy="1466086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 rotWithShape="1">
          <a:blip r:embed="rId11"/>
          <a:srcRect l="11690" t="3742" r="6517" b="37434"/>
          <a:stretch/>
        </p:blipFill>
        <p:spPr>
          <a:xfrm>
            <a:off x="6134238" y="5522067"/>
            <a:ext cx="832104" cy="1194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810605" y="6249874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605" y="6249874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7197921" y="5200487"/>
            <a:ext cx="27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9595231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5878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Generative Adversarial Networks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50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5916" y="6289962"/>
            <a:ext cx="7574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Nguyen et al., “Plug &amp; Play Generative Networks: Conditional Iterative Generation of Images in Latent Space”, https://arxiv.org/abs/1612.00005.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313" y="821379"/>
            <a:ext cx="5139373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035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2456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Deep Dream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51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1190" y="6307762"/>
            <a:ext cx="7574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Hieronymus Bosch: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Garden of Earthly Delights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21" y="731492"/>
            <a:ext cx="7132219" cy="4017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66" t="3985" r="2490" b="3132"/>
          <a:stretch/>
        </p:blipFill>
        <p:spPr>
          <a:xfrm>
            <a:off x="4920793" y="4761205"/>
            <a:ext cx="3799002" cy="20967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700" y="4761205"/>
            <a:ext cx="2712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DeepDream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Garden of Earthly Delights</a:t>
            </a:r>
          </a:p>
        </p:txBody>
      </p:sp>
    </p:spTree>
    <p:extLst>
      <p:ext uri="{BB962C8B-B14F-4D97-AF65-F5344CB8AC3E}">
        <p14:creationId xmlns:p14="http://schemas.microsoft.com/office/powerpoint/2010/main" val="6312378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2217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Artistic Style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52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5916" y="6289962"/>
            <a:ext cx="7574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Gatys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A.S. Ecker, M.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Bethge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“A Neural Algorithm of Artistic Style”, https://arxiv.org/pdf/1508.06576v1.pdf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965"/>
            <a:ext cx="9144000" cy="47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585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5195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Adversarial Fooling Examples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53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0036" y="813170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Original correctly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classified image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8481" y="779482"/>
            <a:ext cx="131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Classified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 ostrich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4576" y="96981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Perturbation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147" r="54009" b="37052"/>
          <a:stretch/>
        </p:blipFill>
        <p:spPr>
          <a:xfrm>
            <a:off x="2225623" y="1459501"/>
            <a:ext cx="5161176" cy="5162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5915" y="6551572"/>
            <a:ext cx="71716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Szegedy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al., “Intriguing properties of neural networks”, https://arxiv.org/abs/1312.6199</a:t>
            </a:r>
          </a:p>
        </p:txBody>
      </p:sp>
    </p:spTree>
    <p:extLst>
      <p:ext uri="{BB962C8B-B14F-4D97-AF65-F5344CB8AC3E}">
        <p14:creationId xmlns:p14="http://schemas.microsoft.com/office/powerpoint/2010/main" val="27179264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5195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Adversarial Fooling Examples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54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67219"/>
          <a:stretch/>
        </p:blipFill>
        <p:spPr>
          <a:xfrm>
            <a:off x="291325" y="819554"/>
            <a:ext cx="7932145" cy="17314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00383" y="6320375"/>
            <a:ext cx="6255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Wieland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Brendel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https://medium.com/bethgelab/ai-still-fails-on-robust-handwritten-digit-recognition-and-how-to-fix-it-a432d84ede18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383" y="4845703"/>
            <a:ext cx="6260660" cy="13303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68446"/>
          <a:stretch/>
        </p:blipFill>
        <p:spPr>
          <a:xfrm>
            <a:off x="291326" y="2874397"/>
            <a:ext cx="7969717" cy="16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8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04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5554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Activation Function Derivatives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460120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6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59" y="2000616"/>
            <a:ext cx="77083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Sigmoid: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260" y="1061639"/>
            <a:ext cx="1754517" cy="177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630269" y="974959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269" y="974959"/>
                <a:ext cx="36580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09186" y="2483988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186" y="2483988"/>
                <a:ext cx="3658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/>
          </p:cNvPicPr>
          <p:nvPr/>
        </p:nvPicPr>
        <p:blipFill rotWithShape="1">
          <a:blip r:embed="rId5"/>
          <a:srcRect l="11100" t="4950" r="3776" b="10779"/>
          <a:stretch/>
        </p:blipFill>
        <p:spPr>
          <a:xfrm>
            <a:off x="3890591" y="4252015"/>
            <a:ext cx="832104" cy="1466086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 rotWithShape="1">
          <a:blip r:embed="rId6"/>
          <a:srcRect l="11690" t="3742" r="6517" b="37434"/>
          <a:stretch/>
        </p:blipFill>
        <p:spPr>
          <a:xfrm>
            <a:off x="3070524" y="4805628"/>
            <a:ext cx="832104" cy="1194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746891" y="5533435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891" y="5533435"/>
                <a:ext cx="3658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134207" y="4484048"/>
            <a:ext cx="27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6615" y="987117"/>
            <a:ext cx="1755648" cy="1779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19380" y="1171742"/>
                <a:ext cx="2791334" cy="5861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380" y="1171742"/>
                <a:ext cx="2791334" cy="5861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55269" y="1199088"/>
                <a:ext cx="1843733" cy="5833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269" y="1199088"/>
                <a:ext cx="1843733" cy="5833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82592" y="4903698"/>
                <a:ext cx="328242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ReLU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⁡(0,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92" y="4903698"/>
                <a:ext cx="3282420" cy="307777"/>
              </a:xfrm>
              <a:prstGeom prst="rect">
                <a:avLst/>
              </a:prstGeom>
              <a:blipFill>
                <a:blip r:embed="rId11"/>
                <a:stretch>
                  <a:fillRect t="-196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/>
          </p:cNvPicPr>
          <p:nvPr/>
        </p:nvPicPr>
        <p:blipFill rotWithShape="1">
          <a:blip r:embed="rId6"/>
          <a:srcRect l="11690" t="3742" r="6517" b="37434"/>
          <a:stretch/>
        </p:blipFill>
        <p:spPr>
          <a:xfrm>
            <a:off x="6553725" y="4805628"/>
            <a:ext cx="832104" cy="1194433"/>
          </a:xfrm>
          <a:prstGeom prst="rect">
            <a:avLst/>
          </a:prstGeom>
        </p:spPr>
      </p:pic>
      <p:pic>
        <p:nvPicPr>
          <p:cNvPr id="26" name="Picture 25"/>
          <p:cNvPicPr>
            <a:picLocks/>
          </p:cNvPicPr>
          <p:nvPr/>
        </p:nvPicPr>
        <p:blipFill rotWithShape="1">
          <a:blip r:embed="rId6"/>
          <a:srcRect l="11690" t="3742" r="6517" b="37434"/>
          <a:stretch/>
        </p:blipFill>
        <p:spPr>
          <a:xfrm>
            <a:off x="7384314" y="3328418"/>
            <a:ext cx="832104" cy="1194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134585" y="4027682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585" y="4027682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213502" y="5536711"/>
                <a:ext cx="365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502" y="5536711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212989" y="5980673"/>
                <a:ext cx="3174753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𝑑𝑅𝑒𝐿𝑈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989" y="5980673"/>
                <a:ext cx="3174753" cy="6915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7384314" y="4221956"/>
            <a:ext cx="0" cy="1476375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84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4575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Faster Learning with </a:t>
            </a:r>
            <a:r>
              <a:rPr lang="en-US" sz="2800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ReLU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460120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7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15963"/>
            <a:ext cx="5133277" cy="40968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2574" y="6334780"/>
            <a:ext cx="75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Krizhevsky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Sutskever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I, Hinton GE.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Imagenet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classification with deep convolutional neural networks. In Advances in Neural Information Processing Systems 2012 (pp. 1097-1105).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6677" y="2679566"/>
            <a:ext cx="3477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four-layer convolutional neural network with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ReLUs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(solid line) reaches a 25% training error rate on CIFAR-10 six times faster than an equivalent network with tanh neurons (dashed line).</a:t>
            </a:r>
          </a:p>
        </p:txBody>
      </p:sp>
    </p:spTree>
    <p:extLst>
      <p:ext uri="{BB962C8B-B14F-4D97-AF65-F5344CB8AC3E}">
        <p14:creationId xmlns:p14="http://schemas.microsoft.com/office/powerpoint/2010/main" val="133113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6638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Activation Functions for Output Layer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8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59" y="1576409"/>
            <a:ext cx="77083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Binary classification: Sigmoid: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Multi-class classification: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Softmax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19912" y="1336234"/>
                <a:ext cx="3282420" cy="816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912" y="1336234"/>
                <a:ext cx="3282420" cy="8166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36642" y="3129843"/>
                <a:ext cx="3282420" cy="9896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800" b="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42" y="3129843"/>
                <a:ext cx="3282420" cy="989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37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Backpropagation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176561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9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90796" y="1930445"/>
            <a:ext cx="1371600" cy="13716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cxnSpLocks/>
            <a:stCxn id="11" idx="3"/>
            <a:endCxn id="5" idx="2"/>
          </p:cNvCxnSpPr>
          <p:nvPr/>
        </p:nvCxnSpPr>
        <p:spPr>
          <a:xfrm flipV="1">
            <a:off x="2620457" y="2616245"/>
            <a:ext cx="1270339" cy="1647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  <a:stCxn id="10" idx="3"/>
          </p:cNvCxnSpPr>
          <p:nvPr/>
        </p:nvCxnSpPr>
        <p:spPr>
          <a:xfrm flipV="1">
            <a:off x="2620457" y="2625968"/>
            <a:ext cx="1260814" cy="6687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  <a:stCxn id="12" idx="3"/>
          </p:cNvCxnSpPr>
          <p:nvPr/>
        </p:nvCxnSpPr>
        <p:spPr>
          <a:xfrm>
            <a:off x="2598015" y="1970735"/>
            <a:ext cx="1283256" cy="623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50457" y="3063877"/>
            <a:ext cx="4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0457" y="2401890"/>
            <a:ext cx="4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0457" y="1739902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3382" y="3092452"/>
            <a:ext cx="640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2400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3381" y="2173290"/>
            <a:ext cx="53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3382" y="1663702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</a:t>
            </a:r>
            <a:r>
              <a:rPr lang="en-US" sz="24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en-US" sz="2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3171" y="2357956"/>
            <a:ext cx="66684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f(z)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3801" y="2901866"/>
            <a:ext cx="5864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"/>
              </a:lnSpc>
            </a:pP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400"/>
              </a:lnSpc>
            </a:pP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400"/>
              </a:lnSpc>
            </a:pPr>
            <a:r>
              <a:rPr lang="en-US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21886" y="1828863"/>
                <a:ext cx="1595117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886" y="1828863"/>
                <a:ext cx="1595117" cy="793679"/>
              </a:xfrm>
              <a:prstGeom prst="rect">
                <a:avLst/>
              </a:prstGeom>
              <a:blipFill>
                <a:blip r:embed="rId2"/>
                <a:stretch>
                  <a:fillRect l="-27863" t="-80000" r="-31298" b="-1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98258" y="2112755"/>
                <a:ext cx="753540" cy="1019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58" y="2112755"/>
                <a:ext cx="753540" cy="10195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28016" y="5043554"/>
                <a:ext cx="3716865" cy="10195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016" y="5043554"/>
                <a:ext cx="3716865" cy="10195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629794" y="4381567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Chain Rule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5274519" y="2622542"/>
            <a:ext cx="188985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93484" y="2157763"/>
                <a:ext cx="559832" cy="936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484" y="2157763"/>
                <a:ext cx="559832" cy="936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15938" y="827550"/>
                <a:ext cx="938206" cy="1111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938" y="827550"/>
                <a:ext cx="938206" cy="11119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5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40" grpId="0"/>
      <p:bldP spid="2" grpId="0"/>
    </p:bldLst>
  </p:timing>
</p:sld>
</file>

<file path=ppt/theme/theme1.xml><?xml version="1.0" encoding="utf-8"?>
<a:theme xmlns:a="http://schemas.openxmlformats.org/drawingml/2006/main" name="SoM_160829_4x3-White_+Boilerplates">
  <a:themeElements>
    <a:clrScheme name="Custom 6">
      <a:dk1>
        <a:srgbClr val="000000"/>
      </a:dk1>
      <a:lt1>
        <a:srgbClr val="FFFFFF"/>
      </a:lt1>
      <a:dk2>
        <a:srgbClr val="4D4C47"/>
      </a:dk2>
      <a:lt2>
        <a:srgbClr val="EDEDEB"/>
      </a:lt2>
      <a:accent1>
        <a:srgbClr val="580F8B"/>
      </a:accent1>
      <a:accent2>
        <a:srgbClr val="D0AD67"/>
      </a:accent2>
      <a:accent3>
        <a:srgbClr val="167696"/>
      </a:accent3>
      <a:accent4>
        <a:srgbClr val="F47A55"/>
      </a:accent4>
      <a:accent5>
        <a:srgbClr val="298A81"/>
      </a:accent5>
      <a:accent6>
        <a:srgbClr val="7D889D"/>
      </a:accent6>
      <a:hlink>
        <a:srgbClr val="4A0078"/>
      </a:hlink>
      <a:folHlink>
        <a:srgbClr val="99A6CA"/>
      </a:folHlink>
    </a:clrScheme>
    <a:fontScheme name="NYUSo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YUSoM_4x3-White_082516" id="{73F0357A-08AC-4213-A571-96F210250535}" vid="{C17C2BD1-6411-4535-A93F-A489E1FCC1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SoM_160829_4x3-White</Template>
  <TotalTime>7127</TotalTime>
  <Words>2205</Words>
  <Application>Microsoft Office PowerPoint</Application>
  <PresentationFormat>On-screen Show (4:3)</PresentationFormat>
  <Paragraphs>626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굴림</vt:lpstr>
      <vt:lpstr>Arial</vt:lpstr>
      <vt:lpstr>Calibri</vt:lpstr>
      <vt:lpstr>Cambria Math</vt:lpstr>
      <vt:lpstr>Century Gothic</vt:lpstr>
      <vt:lpstr>Courier New</vt:lpstr>
      <vt:lpstr>Lucida Grande</vt:lpstr>
      <vt:lpstr>Times New Roman</vt:lpstr>
      <vt:lpstr>SoM_160829_4x3-White_+Boilerplates</vt:lpstr>
      <vt:lpstr>Office Theme</vt:lpstr>
      <vt:lpstr>Equation</vt:lpstr>
      <vt:lpstr>Machine Learning – Neural Networks  David Fenyő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Proteogenomics  David Fenyő</dc:title>
  <dc:creator>Fenyo</dc:creator>
  <cp:lastModifiedBy>fenyo</cp:lastModifiedBy>
  <cp:revision>286</cp:revision>
  <cp:lastPrinted>2016-08-23T20:57:45Z</cp:lastPrinted>
  <dcterms:created xsi:type="dcterms:W3CDTF">2016-10-19T23:53:56Z</dcterms:created>
  <dcterms:modified xsi:type="dcterms:W3CDTF">2018-10-22T19:49:08Z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

<file path=userCustomization/customUI.xml><?xml version="1.0" encoding="utf-8"?>
<mso:customUI xmlns:mso="http://schemas.microsoft.com/office/2006/01/customui">
  <mso:ribbon>
    <mso:qat>
      <mso:documentControls>
        <mso:control idQ="mso:ShapesFragment" visible="true"/>
      </mso:documentControls>
    </mso:qat>
  </mso:ribbon>
</mso:customUI>
</file>